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4" r:id="rId3"/>
    <p:sldId id="282" r:id="rId4"/>
    <p:sldId id="275" r:id="rId5"/>
    <p:sldId id="277" r:id="rId6"/>
    <p:sldId id="278" r:id="rId7"/>
    <p:sldId id="280" r:id="rId8"/>
    <p:sldId id="279" r:id="rId9"/>
    <p:sldId id="284" r:id="rId10"/>
    <p:sldId id="286" r:id="rId11"/>
    <p:sldId id="283" r:id="rId12"/>
    <p:sldId id="285" r:id="rId13"/>
    <p:sldId id="281" r:id="rId14"/>
    <p:sldId id="287" r:id="rId15"/>
    <p:sldId id="288" r:id="rId16"/>
    <p:sldId id="289" r:id="rId17"/>
    <p:sldId id="290"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30C07"/>
    <a:srgbClr val="FF5050"/>
    <a:srgbClr val="CC3300"/>
    <a:srgbClr val="E77B7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Orta Stil 1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2154" y="10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FD5920-8E63-4972-9228-FBE5837CDF42}" type="datetimeFigureOut">
              <a:rPr lang="tr-TR" smtClean="0"/>
              <a:t>4.05.2020</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33960-A424-49DB-9D4A-552A8CB7FA24}" type="slidenum">
              <a:rPr lang="tr-TR" smtClean="0"/>
              <a:t>‹#›</a:t>
            </a:fld>
            <a:endParaRPr lang="tr-TR"/>
          </a:p>
        </p:txBody>
      </p:sp>
    </p:spTree>
    <p:extLst>
      <p:ext uri="{BB962C8B-B14F-4D97-AF65-F5344CB8AC3E}">
        <p14:creationId xmlns:p14="http://schemas.microsoft.com/office/powerpoint/2010/main" val="1948079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7E733960-A424-49DB-9D4A-552A8CB7FA24}" type="slidenum">
              <a:rPr lang="tr-TR" smtClean="0"/>
              <a:t>1</a:t>
            </a:fld>
            <a:endParaRPr lang="tr-TR"/>
          </a:p>
        </p:txBody>
      </p:sp>
    </p:spTree>
    <p:extLst>
      <p:ext uri="{BB962C8B-B14F-4D97-AF65-F5344CB8AC3E}">
        <p14:creationId xmlns:p14="http://schemas.microsoft.com/office/powerpoint/2010/main" val="62851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r>
              <a:rPr lang="tr-TR" smtClean="0"/>
              <a:t>22.04.2020</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797655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22.04.2020</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1074693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22.04.2020</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2013079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r>
              <a:rPr lang="tr-TR" smtClean="0"/>
              <a:t>22.04.2020</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3287384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r>
              <a:rPr lang="tr-TR" smtClean="0"/>
              <a:t>22.04.2020</a:t>
            </a:r>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2125918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r>
              <a:rPr lang="tr-TR" smtClean="0"/>
              <a:t>22.04.2020</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3306957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r>
              <a:rPr lang="tr-TR" smtClean="0"/>
              <a:t>22.04.2020</a:t>
            </a:r>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4049027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r>
              <a:rPr lang="tr-TR" smtClean="0"/>
              <a:t>22.04.2020</a:t>
            </a:r>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2509027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r>
              <a:rPr lang="tr-TR" smtClean="0"/>
              <a:t>22.04.2020</a:t>
            </a:r>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2004531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22.04.2020</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2450610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r>
              <a:rPr lang="tr-TR" smtClean="0"/>
              <a:t>22.04.2020</a:t>
            </a:r>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380BA0B-EACB-4EF8-A1EB-E48300EB92C4}" type="slidenum">
              <a:rPr lang="tr-TR" smtClean="0"/>
              <a:t>‹#›</a:t>
            </a:fld>
            <a:endParaRPr lang="tr-TR"/>
          </a:p>
        </p:txBody>
      </p:sp>
    </p:spTree>
    <p:extLst>
      <p:ext uri="{BB962C8B-B14F-4D97-AF65-F5344CB8AC3E}">
        <p14:creationId xmlns:p14="http://schemas.microsoft.com/office/powerpoint/2010/main" val="2680944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r="3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tr-TR" smtClean="0"/>
              <a:t>22.04.2020</a:t>
            </a:r>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0BA0B-EACB-4EF8-A1EB-E48300EB92C4}" type="slidenum">
              <a:rPr lang="tr-TR" smtClean="0"/>
              <a:t>‹#›</a:t>
            </a:fld>
            <a:endParaRPr lang="tr-TR"/>
          </a:p>
        </p:txBody>
      </p:sp>
    </p:spTree>
    <p:extLst>
      <p:ext uri="{BB962C8B-B14F-4D97-AF65-F5344CB8AC3E}">
        <p14:creationId xmlns:p14="http://schemas.microsoft.com/office/powerpoint/2010/main" val="3234339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1213658" y="1247686"/>
            <a:ext cx="9570720" cy="1524000"/>
          </a:xfrm>
        </p:spPr>
        <p:txBody>
          <a:bodyPr>
            <a:normAutofit/>
          </a:bodyPr>
          <a:lstStyle/>
          <a:p>
            <a:r>
              <a:rPr lang="tr-TR" sz="4400" dirty="0" smtClean="0">
                <a:solidFill>
                  <a:srgbClr val="CC0000"/>
                </a:solidFill>
              </a:rPr>
              <a:t>COVİD-19 İLE MÜCADELEDE ÜRETİMDE UYULMASI GEREKEN STANDARTLAR</a:t>
            </a:r>
            <a:endParaRPr lang="tr-TR" sz="4400" dirty="0">
              <a:solidFill>
                <a:srgbClr val="CC0000"/>
              </a:solidFill>
            </a:endParaRPr>
          </a:p>
        </p:txBody>
      </p:sp>
      <p:pic>
        <p:nvPicPr>
          <p:cNvPr id="5" name="Resim 4"/>
          <p:cNvPicPr>
            <a:picLocks noChangeAspect="1"/>
          </p:cNvPicPr>
          <p:nvPr/>
        </p:nvPicPr>
        <p:blipFill>
          <a:blip r:embed="rId3"/>
          <a:stretch>
            <a:fillRect/>
          </a:stretch>
        </p:blipFill>
        <p:spPr>
          <a:xfrm>
            <a:off x="2114166" y="3627872"/>
            <a:ext cx="4043536" cy="1822609"/>
          </a:xfrm>
          <a:prstGeom prst="rect">
            <a:avLst/>
          </a:prstGeom>
        </p:spPr>
      </p:pic>
      <p:sp>
        <p:nvSpPr>
          <p:cNvPr id="2" name="Metin kutusu 1"/>
          <p:cNvSpPr txBox="1"/>
          <p:nvPr/>
        </p:nvSpPr>
        <p:spPr>
          <a:xfrm>
            <a:off x="3564911" y="5676831"/>
            <a:ext cx="4868214" cy="646331"/>
          </a:xfrm>
          <a:prstGeom prst="rect">
            <a:avLst/>
          </a:prstGeom>
          <a:noFill/>
        </p:spPr>
        <p:txBody>
          <a:bodyPr wrap="square" rtlCol="0">
            <a:spAutoFit/>
          </a:bodyPr>
          <a:lstStyle/>
          <a:p>
            <a:pPr algn="ctr"/>
            <a:r>
              <a:rPr lang="tr-TR" b="1" dirty="0" smtClean="0"/>
              <a:t>MUSTAFA GÜLTEPE</a:t>
            </a:r>
          </a:p>
          <a:p>
            <a:pPr algn="ctr"/>
            <a:r>
              <a:rPr lang="tr-TR" i="1" dirty="0" smtClean="0"/>
              <a:t>İHKİB Yönetim </a:t>
            </a:r>
            <a:r>
              <a:rPr lang="tr-TR" i="1" dirty="0"/>
              <a:t>Kurulu </a:t>
            </a:r>
            <a:r>
              <a:rPr lang="tr-TR" i="1" dirty="0" smtClean="0"/>
              <a:t>Başkanı</a:t>
            </a:r>
            <a:endParaRPr lang="tr-TR" i="1" dirty="0"/>
          </a:p>
        </p:txBody>
      </p:sp>
      <p:pic>
        <p:nvPicPr>
          <p:cNvPr id="7" name="Resim 6"/>
          <p:cNvPicPr>
            <a:picLocks noChangeAspect="1"/>
          </p:cNvPicPr>
          <p:nvPr/>
        </p:nvPicPr>
        <p:blipFill>
          <a:blip r:embed="rId4"/>
          <a:stretch>
            <a:fillRect/>
          </a:stretch>
        </p:blipFill>
        <p:spPr>
          <a:xfrm>
            <a:off x="7054701" y="3568417"/>
            <a:ext cx="2183641" cy="1882064"/>
          </a:xfrm>
          <a:prstGeom prst="rect">
            <a:avLst/>
          </a:prstGeom>
        </p:spPr>
      </p:pic>
    </p:spTree>
    <p:extLst>
      <p:ext uri="{BB962C8B-B14F-4D97-AF65-F5344CB8AC3E}">
        <p14:creationId xmlns:p14="http://schemas.microsoft.com/office/powerpoint/2010/main" val="3816791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10</a:t>
            </a:fld>
            <a:endParaRPr lang="tr-TR"/>
          </a:p>
        </p:txBody>
      </p:sp>
      <p:graphicFrame>
        <p:nvGraphicFramePr>
          <p:cNvPr id="9" name="İçerik Yer Tutucusu 8"/>
          <p:cNvGraphicFramePr>
            <a:graphicFrameLocks noGrp="1"/>
          </p:cNvGraphicFramePr>
          <p:nvPr>
            <p:ph idx="1"/>
            <p:extLst>
              <p:ext uri="{D42A27DB-BD31-4B8C-83A1-F6EECF244321}">
                <p14:modId xmlns:p14="http://schemas.microsoft.com/office/powerpoint/2010/main" val="666072178"/>
              </p:ext>
            </p:extLst>
          </p:nvPr>
        </p:nvGraphicFramePr>
        <p:xfrm>
          <a:off x="1571625" y="880845"/>
          <a:ext cx="8972550" cy="5429454"/>
        </p:xfrm>
        <a:graphic>
          <a:graphicData uri="http://schemas.openxmlformats.org/drawingml/2006/table">
            <a:tbl>
              <a:tblPr firstRow="1" firstCol="1" bandRow="1">
                <a:tableStyleId>{5C22544A-7EE6-4342-B048-85BDC9FD1C3A}</a:tableStyleId>
              </a:tblPr>
              <a:tblGrid>
                <a:gridCol w="2435872"/>
                <a:gridCol w="2435872"/>
                <a:gridCol w="2050403"/>
                <a:gridCol w="2050403"/>
              </a:tblGrid>
              <a:tr h="206742">
                <a:tc>
                  <a:txBody>
                    <a:bodyPr/>
                    <a:lstStyle/>
                    <a:p>
                      <a:pPr algn="ctr">
                        <a:lnSpc>
                          <a:spcPct val="107000"/>
                        </a:lnSpc>
                        <a:spcAft>
                          <a:spcPts val="0"/>
                        </a:spcAft>
                      </a:pPr>
                      <a:r>
                        <a:rPr lang="tr-TR" sz="1600" dirty="0" smtClean="0">
                          <a:effectLst/>
                        </a:rPr>
                        <a:t>GEREKLİLİKLER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600" dirty="0">
                          <a:effectLst/>
                        </a:rPr>
                        <a:t>FFP1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600" dirty="0">
                          <a:effectLst/>
                        </a:rPr>
                        <a:t>FFP2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600" dirty="0">
                          <a:effectLst/>
                        </a:rPr>
                        <a:t>FFP3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r>
              <a:tr h="1240447">
                <a:tc>
                  <a:txBody>
                    <a:bodyPr/>
                    <a:lstStyle/>
                    <a:p>
                      <a:pPr algn="ctr">
                        <a:lnSpc>
                          <a:spcPct val="107000"/>
                        </a:lnSpc>
                        <a:spcAft>
                          <a:spcPts val="0"/>
                        </a:spcAft>
                      </a:pPr>
                      <a:r>
                        <a:rPr lang="tr-TR" sz="1200" dirty="0">
                          <a:effectLst/>
                        </a:rPr>
                        <a:t>SOLUNUM DİRENCİ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dirty="0">
                          <a:effectLst/>
                        </a:rPr>
                        <a:t>Soluk alma: &lt; 0,6 </a:t>
                      </a:r>
                      <a:r>
                        <a:rPr lang="tr-TR" sz="1200" dirty="0" err="1">
                          <a:effectLst/>
                        </a:rPr>
                        <a:t>mbar</a:t>
                      </a:r>
                      <a:r>
                        <a:rPr lang="tr-TR" sz="1200" dirty="0">
                          <a:effectLst/>
                        </a:rPr>
                        <a:t> (30 L/</a:t>
                      </a:r>
                      <a:r>
                        <a:rPr lang="tr-TR" sz="1200" dirty="0" err="1">
                          <a:effectLst/>
                        </a:rPr>
                        <a:t>dk</a:t>
                      </a:r>
                      <a:r>
                        <a:rPr lang="tr-TR" sz="1200" dirty="0">
                          <a:effectLst/>
                        </a:rPr>
                        <a:t>)</a:t>
                      </a:r>
                    </a:p>
                    <a:p>
                      <a:pPr algn="ctr">
                        <a:lnSpc>
                          <a:spcPct val="107000"/>
                        </a:lnSpc>
                        <a:spcAft>
                          <a:spcPts val="0"/>
                        </a:spcAft>
                      </a:pPr>
                      <a:r>
                        <a:rPr lang="tr-TR" sz="1200" dirty="0">
                          <a:effectLst/>
                        </a:rPr>
                        <a:t>Soluk alma: &lt; 2,1 </a:t>
                      </a:r>
                      <a:r>
                        <a:rPr lang="tr-TR" sz="1200" dirty="0" err="1">
                          <a:effectLst/>
                        </a:rPr>
                        <a:t>mbar</a:t>
                      </a:r>
                      <a:r>
                        <a:rPr lang="tr-TR" sz="1200" dirty="0">
                          <a:effectLst/>
                        </a:rPr>
                        <a:t> (95 L/</a:t>
                      </a:r>
                      <a:r>
                        <a:rPr lang="tr-TR" sz="1200" dirty="0" err="1">
                          <a:effectLst/>
                        </a:rPr>
                        <a:t>dk</a:t>
                      </a:r>
                      <a:r>
                        <a:rPr lang="tr-TR" sz="1200" dirty="0">
                          <a:effectLst/>
                        </a:rPr>
                        <a:t>)</a:t>
                      </a:r>
                    </a:p>
                    <a:p>
                      <a:pPr algn="ctr">
                        <a:lnSpc>
                          <a:spcPct val="107000"/>
                        </a:lnSpc>
                        <a:spcAft>
                          <a:spcPts val="0"/>
                        </a:spcAft>
                      </a:pPr>
                      <a:r>
                        <a:rPr lang="tr-TR" sz="1200" dirty="0">
                          <a:effectLst/>
                        </a:rPr>
                        <a:t>Soluk verme: &lt; 3 </a:t>
                      </a:r>
                      <a:r>
                        <a:rPr lang="tr-TR" sz="1200" dirty="0" err="1">
                          <a:effectLst/>
                        </a:rPr>
                        <a:t>mbar</a:t>
                      </a:r>
                      <a:r>
                        <a:rPr lang="tr-TR" sz="1200" dirty="0">
                          <a:effectLst/>
                        </a:rPr>
                        <a:t> (160 L/</a:t>
                      </a:r>
                      <a:r>
                        <a:rPr lang="tr-TR" sz="1200" dirty="0" err="1">
                          <a:effectLst/>
                        </a:rPr>
                        <a:t>dk</a:t>
                      </a:r>
                      <a:r>
                        <a:rPr lang="tr-TR"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0,7 mbar (30 L/dk)</a:t>
                      </a:r>
                    </a:p>
                    <a:p>
                      <a:pPr algn="ctr">
                        <a:lnSpc>
                          <a:spcPct val="107000"/>
                        </a:lnSpc>
                        <a:spcAft>
                          <a:spcPts val="0"/>
                        </a:spcAft>
                      </a:pPr>
                      <a:r>
                        <a:rPr lang="tr-TR" sz="1200">
                          <a:effectLst/>
                        </a:rPr>
                        <a:t>Soluk alma: &lt; 2,4 mbar (95 L/dk)</a:t>
                      </a:r>
                    </a:p>
                    <a:p>
                      <a:pPr algn="ctr">
                        <a:lnSpc>
                          <a:spcPct val="107000"/>
                        </a:lnSpc>
                        <a:spcAft>
                          <a:spcPts val="0"/>
                        </a:spcAft>
                      </a:pPr>
                      <a:r>
                        <a:rPr lang="tr-TR" sz="1200">
                          <a:effectLst/>
                        </a:rPr>
                        <a:t>Soluk verme: &lt; 3 mbar (160 L/dk)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1 mbar (30 L/dk)</a:t>
                      </a:r>
                    </a:p>
                    <a:p>
                      <a:pPr algn="ctr">
                        <a:lnSpc>
                          <a:spcPct val="107000"/>
                        </a:lnSpc>
                        <a:spcAft>
                          <a:spcPts val="0"/>
                        </a:spcAft>
                      </a:pPr>
                      <a:r>
                        <a:rPr lang="tr-TR" sz="1200">
                          <a:effectLst/>
                        </a:rPr>
                        <a:t>Soluk alma: &lt; 3 mbar (95 L/dk)</a:t>
                      </a:r>
                    </a:p>
                    <a:p>
                      <a:pPr algn="ctr">
                        <a:lnSpc>
                          <a:spcPct val="107000"/>
                        </a:lnSpc>
                        <a:spcAft>
                          <a:spcPts val="0"/>
                        </a:spcAft>
                      </a:pPr>
                      <a:r>
                        <a:rPr lang="tr-TR" sz="1200">
                          <a:effectLst/>
                        </a:rPr>
                        <a:t>Soluk verme: &lt; 3 mbar (160 L/dk)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r>
              <a:tr h="413482">
                <a:tc>
                  <a:txBody>
                    <a:bodyPr/>
                    <a:lstStyle/>
                    <a:p>
                      <a:pPr algn="ctr">
                        <a:lnSpc>
                          <a:spcPct val="107000"/>
                        </a:lnSpc>
                        <a:spcAft>
                          <a:spcPts val="0"/>
                        </a:spcAft>
                      </a:pPr>
                      <a:r>
                        <a:rPr lang="tr-TR" sz="1200">
                          <a:effectLst/>
                        </a:rPr>
                        <a:t>SÖKÜLEBİLİR PARÇALAR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gridSpan="3">
                  <a:txBody>
                    <a:bodyPr/>
                    <a:lstStyle/>
                    <a:p>
                      <a:pPr algn="ctr">
                        <a:lnSpc>
                          <a:spcPct val="107000"/>
                        </a:lnSpc>
                        <a:spcAft>
                          <a:spcPts val="0"/>
                        </a:spcAft>
                      </a:pPr>
                      <a:r>
                        <a:rPr lang="tr-TR" sz="1200">
                          <a:effectLst/>
                        </a:rPr>
                        <a:t>Bütün sökülebilir parçalar (takılı halde iseler), mümkünse kolayca elle takılabilmeli ve emniyete alınmalıdır.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hMerge="1">
                  <a:txBody>
                    <a:bodyPr/>
                    <a:lstStyle/>
                    <a:p>
                      <a:endParaRPr lang="tr-TR"/>
                    </a:p>
                  </a:txBody>
                  <a:tcPr/>
                </a:tc>
                <a:tc hMerge="1">
                  <a:txBody>
                    <a:bodyPr/>
                    <a:lstStyle/>
                    <a:p>
                      <a:endParaRPr lang="tr-TR"/>
                    </a:p>
                  </a:txBody>
                  <a:tcPr/>
                </a:tc>
              </a:tr>
              <a:tr h="620225">
                <a:tc>
                  <a:txBody>
                    <a:bodyPr/>
                    <a:lstStyle/>
                    <a:p>
                      <a:pPr algn="ctr">
                        <a:lnSpc>
                          <a:spcPct val="107000"/>
                        </a:lnSpc>
                        <a:spcAft>
                          <a:spcPts val="0"/>
                        </a:spcAft>
                      </a:pPr>
                      <a:r>
                        <a:rPr lang="tr-TR" sz="1200">
                          <a:effectLst/>
                        </a:rPr>
                        <a:t>TIKANMA DENEYİ </a:t>
                      </a:r>
                    </a:p>
                    <a:p>
                      <a:pPr algn="ctr">
                        <a:lnSpc>
                          <a:spcPct val="107000"/>
                        </a:lnSpc>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gridSpan="3">
                  <a:txBody>
                    <a:bodyPr/>
                    <a:lstStyle/>
                    <a:p>
                      <a:pPr algn="ctr">
                        <a:lnSpc>
                          <a:spcPct val="107000"/>
                        </a:lnSpc>
                        <a:spcAft>
                          <a:spcPts val="0"/>
                        </a:spcAft>
                      </a:pPr>
                      <a:r>
                        <a:rPr lang="tr-TR" sz="1200" dirty="0">
                          <a:effectLst/>
                        </a:rPr>
                        <a:t>&gt; 833 </a:t>
                      </a:r>
                      <a:r>
                        <a:rPr lang="tr-TR" sz="1200" dirty="0" err="1">
                          <a:effectLst/>
                        </a:rPr>
                        <a:t>mg.h</a:t>
                      </a:r>
                      <a:r>
                        <a:rPr lang="tr-TR" sz="1200" dirty="0">
                          <a:effectLst/>
                        </a:rPr>
                        <a:t>/m</a:t>
                      </a:r>
                      <a:r>
                        <a:rPr lang="tr-TR" sz="1200" baseline="30000" dirty="0">
                          <a:effectLst/>
                        </a:rPr>
                        <a:t>3</a:t>
                      </a:r>
                      <a:endParaRPr lang="tr-TR" sz="1200" dirty="0">
                        <a:effectLst/>
                      </a:endParaRPr>
                    </a:p>
                    <a:p>
                      <a:pPr algn="ctr">
                        <a:lnSpc>
                          <a:spcPct val="107000"/>
                        </a:lnSpc>
                        <a:spcAft>
                          <a:spcPts val="0"/>
                        </a:spcAft>
                      </a:pPr>
                      <a:r>
                        <a:rPr lang="tr-TR" sz="1200" dirty="0">
                          <a:effectLst/>
                        </a:rPr>
                        <a:t>(Tek </a:t>
                      </a:r>
                      <a:r>
                        <a:rPr lang="tr-TR" sz="1200" dirty="0" smtClean="0">
                          <a:effectLst/>
                        </a:rPr>
                        <a:t>kullanımlık</a:t>
                      </a:r>
                      <a:r>
                        <a:rPr lang="tr-TR" sz="1200" baseline="0" dirty="0" smtClean="0">
                          <a:effectLst/>
                        </a:rPr>
                        <a:t> FFP1</a:t>
                      </a:r>
                      <a:r>
                        <a:rPr lang="tr-TR" sz="1200" dirty="0" smtClean="0">
                          <a:effectLst/>
                        </a:rPr>
                        <a:t>+ FFP2 </a:t>
                      </a:r>
                      <a:r>
                        <a:rPr lang="tr-TR" sz="1200" dirty="0">
                          <a:effectLst/>
                        </a:rPr>
                        <a:t>+ </a:t>
                      </a:r>
                      <a:r>
                        <a:rPr lang="tr-TR" sz="1200" dirty="0" smtClean="0">
                          <a:effectLst/>
                        </a:rPr>
                        <a:t>FFP3 sınıfı </a:t>
                      </a:r>
                      <a:r>
                        <a:rPr lang="tr-TR" sz="1200" dirty="0">
                          <a:effectLst/>
                        </a:rPr>
                        <a:t>cihazlar için isteğe bağlıdır, tekrar kullanılanlar için zorunludur)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hMerge="1">
                  <a:txBody>
                    <a:bodyPr/>
                    <a:lstStyle/>
                    <a:p>
                      <a:endParaRPr lang="tr-TR"/>
                    </a:p>
                  </a:txBody>
                  <a:tcPr/>
                </a:tc>
                <a:tc hMerge="1">
                  <a:txBody>
                    <a:bodyPr/>
                    <a:lstStyle/>
                    <a:p>
                      <a:endParaRPr lang="tr-TR"/>
                    </a:p>
                  </a:txBody>
                  <a:tcPr/>
                </a:tc>
              </a:tr>
              <a:tr h="206742">
                <a:tc gridSpan="4">
                  <a:txBody>
                    <a:bodyPr/>
                    <a:lstStyle/>
                    <a:p>
                      <a:pPr algn="ctr">
                        <a:lnSpc>
                          <a:spcPct val="107000"/>
                        </a:lnSpc>
                        <a:spcAft>
                          <a:spcPts val="0"/>
                        </a:spcAft>
                      </a:pPr>
                      <a:r>
                        <a:rPr lang="tr-TR" sz="1200">
                          <a:effectLst/>
                        </a:rPr>
                        <a:t>TIKANMA DENEYİNDEN SONRA TEKRARLANACAK TESTLER VE GEREKLİLİKLERİ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hMerge="1">
                  <a:txBody>
                    <a:bodyPr/>
                    <a:lstStyle/>
                    <a:p>
                      <a:endParaRPr lang="tr-TR"/>
                    </a:p>
                  </a:txBody>
                  <a:tcPr/>
                </a:tc>
                <a:tc hMerge="1">
                  <a:txBody>
                    <a:bodyPr/>
                    <a:lstStyle/>
                    <a:p>
                      <a:endParaRPr lang="tr-TR"/>
                    </a:p>
                  </a:txBody>
                  <a:tcPr/>
                </a:tc>
                <a:tc hMerge="1">
                  <a:txBody>
                    <a:bodyPr/>
                    <a:lstStyle/>
                    <a:p>
                      <a:endParaRPr lang="tr-TR"/>
                    </a:p>
                  </a:txBody>
                  <a:tcPr/>
                </a:tc>
              </a:tr>
              <a:tr h="826965">
                <a:tc>
                  <a:txBody>
                    <a:bodyPr/>
                    <a:lstStyle/>
                    <a:p>
                      <a:pPr algn="ctr">
                        <a:lnSpc>
                          <a:spcPct val="107000"/>
                        </a:lnSpc>
                        <a:spcAft>
                          <a:spcPts val="0"/>
                        </a:spcAft>
                      </a:pPr>
                      <a:r>
                        <a:rPr lang="tr-TR" sz="1200">
                          <a:effectLst/>
                        </a:rPr>
                        <a:t>SOLUNUM DİRENCİ (VALFLİ)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4 mbar (95 L/dk)</a:t>
                      </a:r>
                    </a:p>
                    <a:p>
                      <a:pPr algn="ctr">
                        <a:lnSpc>
                          <a:spcPct val="107000"/>
                        </a:lnSpc>
                        <a:spcAft>
                          <a:spcPts val="0"/>
                        </a:spcAft>
                      </a:pPr>
                      <a:r>
                        <a:rPr lang="tr-TR" sz="1200">
                          <a:effectLst/>
                        </a:rPr>
                        <a:t>Soluk verme: &lt; 3 mbar (160 L/dk)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dirty="0">
                          <a:effectLst/>
                        </a:rPr>
                        <a:t>Soluk alma: &lt; 5 </a:t>
                      </a:r>
                      <a:r>
                        <a:rPr lang="tr-TR" sz="1200" dirty="0" err="1">
                          <a:effectLst/>
                        </a:rPr>
                        <a:t>mbar</a:t>
                      </a:r>
                      <a:r>
                        <a:rPr lang="tr-TR" sz="1200" dirty="0">
                          <a:effectLst/>
                        </a:rPr>
                        <a:t> (95 L/</a:t>
                      </a:r>
                      <a:r>
                        <a:rPr lang="tr-TR" sz="1200" dirty="0" err="1">
                          <a:effectLst/>
                        </a:rPr>
                        <a:t>dk</a:t>
                      </a:r>
                      <a:r>
                        <a:rPr lang="tr-TR" sz="1200" dirty="0">
                          <a:effectLst/>
                        </a:rPr>
                        <a:t>)</a:t>
                      </a:r>
                    </a:p>
                    <a:p>
                      <a:pPr algn="ctr">
                        <a:lnSpc>
                          <a:spcPct val="107000"/>
                        </a:lnSpc>
                        <a:spcAft>
                          <a:spcPts val="0"/>
                        </a:spcAft>
                      </a:pPr>
                      <a:r>
                        <a:rPr lang="tr-TR" sz="1200" dirty="0">
                          <a:effectLst/>
                        </a:rPr>
                        <a:t>Soluk verme: &lt; 3 </a:t>
                      </a:r>
                      <a:r>
                        <a:rPr lang="tr-TR" sz="1200" dirty="0" err="1">
                          <a:effectLst/>
                        </a:rPr>
                        <a:t>mbar</a:t>
                      </a:r>
                      <a:r>
                        <a:rPr lang="tr-TR" sz="1200" dirty="0">
                          <a:effectLst/>
                        </a:rPr>
                        <a:t> (160 L/</a:t>
                      </a:r>
                      <a:r>
                        <a:rPr lang="tr-TR" sz="1200" dirty="0" err="1">
                          <a:effectLst/>
                        </a:rPr>
                        <a:t>dk</a:t>
                      </a:r>
                      <a:r>
                        <a:rPr lang="tr-TR"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7 mbar (95 L/dk)</a:t>
                      </a:r>
                    </a:p>
                    <a:p>
                      <a:pPr algn="ctr">
                        <a:lnSpc>
                          <a:spcPct val="107000"/>
                        </a:lnSpc>
                        <a:spcAft>
                          <a:spcPts val="0"/>
                        </a:spcAft>
                      </a:pPr>
                      <a:r>
                        <a:rPr lang="tr-TR" sz="1200">
                          <a:effectLst/>
                        </a:rPr>
                        <a:t>Soluk verme: &lt; 3 mbar (160 L/dk)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r>
              <a:tr h="1033707">
                <a:tc>
                  <a:txBody>
                    <a:bodyPr/>
                    <a:lstStyle/>
                    <a:p>
                      <a:pPr algn="ctr">
                        <a:lnSpc>
                          <a:spcPct val="107000"/>
                        </a:lnSpc>
                        <a:spcAft>
                          <a:spcPts val="0"/>
                        </a:spcAft>
                      </a:pPr>
                      <a:r>
                        <a:rPr lang="tr-TR" sz="1200">
                          <a:effectLst/>
                        </a:rPr>
                        <a:t>SOLUNUM DİRENCİ (VALFSİZ)</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3 mbar (95 L/dk)</a:t>
                      </a:r>
                    </a:p>
                    <a:p>
                      <a:pPr algn="ctr">
                        <a:lnSpc>
                          <a:spcPct val="107000"/>
                        </a:lnSpc>
                        <a:spcAft>
                          <a:spcPts val="0"/>
                        </a:spcAft>
                      </a:pPr>
                      <a:r>
                        <a:rPr lang="tr-TR" sz="1200">
                          <a:effectLst/>
                        </a:rPr>
                        <a:t>Soluk verme: &lt; 3 mbar (95 L/dk)</a:t>
                      </a:r>
                    </a:p>
                    <a:p>
                      <a:pPr algn="ctr">
                        <a:lnSpc>
                          <a:spcPct val="107000"/>
                        </a:lnSpc>
                        <a:spcAft>
                          <a:spcPts val="0"/>
                        </a:spcAft>
                      </a:pPr>
                      <a:r>
                        <a:rPr lang="tr-TR" sz="1200">
                          <a:effectLst/>
                        </a:rPr>
                        <a:t>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4 mbar (95 L/dk)</a:t>
                      </a:r>
                    </a:p>
                    <a:p>
                      <a:pPr algn="ctr">
                        <a:lnSpc>
                          <a:spcPct val="107000"/>
                        </a:lnSpc>
                        <a:spcAft>
                          <a:spcPts val="0"/>
                        </a:spcAft>
                      </a:pPr>
                      <a:r>
                        <a:rPr lang="tr-TR" sz="1200">
                          <a:effectLst/>
                        </a:rPr>
                        <a:t>Soluk verme: &lt; 4 mbar (95 L/dk)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Soluk alma: &lt; 5 mbar (95 L/dk)</a:t>
                      </a:r>
                    </a:p>
                    <a:p>
                      <a:pPr algn="ctr">
                        <a:lnSpc>
                          <a:spcPct val="107000"/>
                        </a:lnSpc>
                        <a:spcAft>
                          <a:spcPts val="0"/>
                        </a:spcAft>
                      </a:pPr>
                      <a:r>
                        <a:rPr lang="tr-TR" sz="1200">
                          <a:effectLst/>
                        </a:rPr>
                        <a:t>Soluk verme: &lt; 5 mbar (95 L/dk)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r>
              <a:tr h="413482">
                <a:tc rowSpan="2">
                  <a:txBody>
                    <a:bodyPr/>
                    <a:lstStyle/>
                    <a:p>
                      <a:pPr algn="ctr">
                        <a:lnSpc>
                          <a:spcPct val="107000"/>
                        </a:lnSpc>
                        <a:spcAft>
                          <a:spcPts val="0"/>
                        </a:spcAft>
                      </a:pPr>
                      <a:r>
                        <a:rPr lang="tr-TR" sz="1200">
                          <a:effectLst/>
                        </a:rPr>
                        <a:t>FİLTRE MALZEMESİNİN NÜFUZİYETİ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Sodyum klorür, </a:t>
                      </a:r>
                    </a:p>
                    <a:p>
                      <a:pPr algn="ctr">
                        <a:lnSpc>
                          <a:spcPct val="107000"/>
                        </a:lnSpc>
                        <a:spcAft>
                          <a:spcPts val="0"/>
                        </a:spcAft>
                      </a:pPr>
                      <a:r>
                        <a:rPr lang="tr-TR" sz="1200">
                          <a:effectLst/>
                        </a:rPr>
                        <a:t>&lt; % 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dirty="0">
                          <a:effectLst/>
                        </a:rPr>
                        <a:t>Sodyum klorür, </a:t>
                      </a:r>
                    </a:p>
                    <a:p>
                      <a:pPr algn="ctr">
                        <a:lnSpc>
                          <a:spcPct val="107000"/>
                        </a:lnSpc>
                        <a:spcAft>
                          <a:spcPts val="0"/>
                        </a:spcAft>
                      </a:pPr>
                      <a:r>
                        <a:rPr lang="tr-TR" sz="1200" dirty="0">
                          <a:effectLst/>
                        </a:rPr>
                        <a:t>&lt; % 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Sodyum klorür, </a:t>
                      </a:r>
                    </a:p>
                    <a:p>
                      <a:pPr algn="ctr">
                        <a:lnSpc>
                          <a:spcPct val="107000"/>
                        </a:lnSpc>
                        <a:spcAft>
                          <a:spcPts val="0"/>
                        </a:spcAft>
                      </a:pPr>
                      <a:r>
                        <a:rPr lang="tr-TR" sz="1200">
                          <a:effectLst/>
                        </a:rPr>
                        <a:t>&lt; % 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r>
              <a:tr h="413482">
                <a:tc vMerge="1">
                  <a:txBody>
                    <a:bodyPr/>
                    <a:lstStyle/>
                    <a:p>
                      <a:endParaRPr lang="tr-TR"/>
                    </a:p>
                  </a:txBody>
                  <a:tcPr/>
                </a:tc>
                <a:tc>
                  <a:txBody>
                    <a:bodyPr/>
                    <a:lstStyle/>
                    <a:p>
                      <a:pPr algn="ctr">
                        <a:lnSpc>
                          <a:spcPct val="107000"/>
                        </a:lnSpc>
                        <a:spcAft>
                          <a:spcPts val="0"/>
                        </a:spcAft>
                      </a:pPr>
                      <a:r>
                        <a:rPr lang="tr-TR" sz="1200">
                          <a:effectLst/>
                        </a:rPr>
                        <a:t>Parafin yağı,</a:t>
                      </a:r>
                    </a:p>
                    <a:p>
                      <a:pPr algn="ctr">
                        <a:lnSpc>
                          <a:spcPct val="107000"/>
                        </a:lnSpc>
                        <a:spcAft>
                          <a:spcPts val="0"/>
                        </a:spcAft>
                      </a:pPr>
                      <a:r>
                        <a:rPr lang="tr-TR" sz="1200">
                          <a:effectLst/>
                        </a:rPr>
                        <a:t>&lt; % 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a:effectLst/>
                        </a:rPr>
                        <a:t>Parafin yağı,</a:t>
                      </a:r>
                    </a:p>
                    <a:p>
                      <a:pPr algn="ctr">
                        <a:lnSpc>
                          <a:spcPct val="107000"/>
                        </a:lnSpc>
                        <a:spcAft>
                          <a:spcPts val="0"/>
                        </a:spcAft>
                      </a:pPr>
                      <a:r>
                        <a:rPr lang="tr-TR" sz="1200">
                          <a:effectLst/>
                        </a:rPr>
                        <a:t>&lt; % 6</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c>
                  <a:txBody>
                    <a:bodyPr/>
                    <a:lstStyle/>
                    <a:p>
                      <a:pPr algn="ctr">
                        <a:lnSpc>
                          <a:spcPct val="107000"/>
                        </a:lnSpc>
                        <a:spcAft>
                          <a:spcPts val="0"/>
                        </a:spcAft>
                      </a:pPr>
                      <a:r>
                        <a:rPr lang="tr-TR" sz="1200" dirty="0">
                          <a:effectLst/>
                        </a:rPr>
                        <a:t>Parafin yağı,</a:t>
                      </a:r>
                    </a:p>
                    <a:p>
                      <a:pPr algn="ctr">
                        <a:lnSpc>
                          <a:spcPct val="107000"/>
                        </a:lnSpc>
                        <a:spcAft>
                          <a:spcPts val="0"/>
                        </a:spcAft>
                      </a:pPr>
                      <a:r>
                        <a:rPr lang="tr-TR" sz="1200" dirty="0">
                          <a:effectLst/>
                        </a:rPr>
                        <a:t>&lt; % 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3982" marR="63982" marT="0" marB="0"/>
                </a:tc>
              </a:tr>
            </a:tbl>
          </a:graphicData>
        </a:graphic>
      </p:graphicFrame>
      <p:sp>
        <p:nvSpPr>
          <p:cNvPr id="11"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PARÇACIK FİLTRELİ YARIM YÜZ </a:t>
            </a:r>
            <a:r>
              <a:rPr lang="tr-TR" sz="3600" b="1" i="0" u="none" strike="noStrike" dirty="0" smtClean="0">
                <a:solidFill>
                  <a:srgbClr val="CC0000"/>
                </a:solidFill>
                <a:effectLst/>
                <a:latin typeface="Calibri" panose="020F0502020204030204" pitchFamily="34" charset="0"/>
              </a:rPr>
              <a:t>MASKELERİ-EN 149</a:t>
            </a:r>
            <a:endParaRPr lang="tr-TR" sz="3600" dirty="0">
              <a:solidFill>
                <a:srgbClr val="CC0000"/>
              </a:solidFill>
            </a:endParaRPr>
          </a:p>
        </p:txBody>
      </p:sp>
    </p:spTree>
    <p:extLst>
      <p:ext uri="{BB962C8B-B14F-4D97-AF65-F5344CB8AC3E}">
        <p14:creationId xmlns:p14="http://schemas.microsoft.com/office/powerpoint/2010/main" val="239815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11</a:t>
            </a:fld>
            <a:endParaRPr lang="tr-TR"/>
          </a:p>
        </p:txBody>
      </p:sp>
      <p:sp>
        <p:nvSpPr>
          <p:cNvPr id="2" name="İçerik Yer Tutucusu 1"/>
          <p:cNvSpPr>
            <a:spLocks noGrp="1"/>
          </p:cNvSpPr>
          <p:nvPr>
            <p:ph idx="1"/>
          </p:nvPr>
        </p:nvSpPr>
        <p:spPr>
          <a:xfrm>
            <a:off x="838200" y="1825625"/>
            <a:ext cx="10515600" cy="1873164"/>
          </a:xfrm>
        </p:spPr>
        <p:txBody>
          <a:bodyPr>
            <a:noAutofit/>
          </a:bodyPr>
          <a:lstStyle/>
          <a:p>
            <a:pPr marL="0" indent="0" algn="ctr">
              <a:buNone/>
            </a:pPr>
            <a:r>
              <a:rPr lang="tr-TR" sz="6000" dirty="0" smtClean="0">
                <a:solidFill>
                  <a:srgbClr val="CC0000"/>
                </a:solidFill>
              </a:rPr>
              <a:t>CERRAHİ ÖRTÜ </a:t>
            </a:r>
          </a:p>
          <a:p>
            <a:pPr marL="0" indent="0" algn="ctr">
              <a:buNone/>
            </a:pPr>
            <a:r>
              <a:rPr lang="tr-TR" sz="6000" dirty="0" smtClean="0">
                <a:solidFill>
                  <a:srgbClr val="CC0000"/>
                </a:solidFill>
              </a:rPr>
              <a:t>VE </a:t>
            </a:r>
          </a:p>
          <a:p>
            <a:pPr marL="0" indent="0" algn="ctr">
              <a:buNone/>
            </a:pPr>
            <a:r>
              <a:rPr lang="tr-TR" sz="6000" dirty="0" smtClean="0">
                <a:solidFill>
                  <a:srgbClr val="CC0000"/>
                </a:solidFill>
              </a:rPr>
              <a:t>ÖNLÜKLER </a:t>
            </a:r>
            <a:endParaRPr lang="tr-TR" sz="6000" dirty="0">
              <a:solidFill>
                <a:srgbClr val="CC0000"/>
              </a:solidFill>
            </a:endParaRPr>
          </a:p>
        </p:txBody>
      </p:sp>
    </p:spTree>
    <p:extLst>
      <p:ext uri="{BB962C8B-B14F-4D97-AF65-F5344CB8AC3E}">
        <p14:creationId xmlns:p14="http://schemas.microsoft.com/office/powerpoint/2010/main" val="1585835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CERRAHİ ÖRTÜ VE ÖNLÜKLER-EN 13795-1</a:t>
            </a:r>
            <a:endParaRPr lang="tr-TR" sz="3600" dirty="0">
              <a:solidFill>
                <a:srgbClr val="CC0000"/>
              </a:solidFill>
            </a:endParaRPr>
          </a:p>
        </p:txBody>
      </p:sp>
      <p:sp>
        <p:nvSpPr>
          <p:cNvPr id="6" name="Slayt Numarası Yer Tutucusu 5"/>
          <p:cNvSpPr>
            <a:spLocks noGrp="1"/>
          </p:cNvSpPr>
          <p:nvPr>
            <p:ph type="sldNum" sz="quarter" idx="12"/>
          </p:nvPr>
        </p:nvSpPr>
        <p:spPr/>
        <p:txBody>
          <a:bodyPr/>
          <a:lstStyle/>
          <a:p>
            <a:fld id="{E380BA0B-EACB-4EF8-A1EB-E48300EB92C4}" type="slidenum">
              <a:rPr lang="tr-TR" smtClean="0"/>
              <a:t>12</a:t>
            </a:fld>
            <a:endParaRPr lang="tr-TR"/>
          </a:p>
        </p:txBody>
      </p:sp>
      <p:sp>
        <p:nvSpPr>
          <p:cNvPr id="3" name="Metin kutusu 2"/>
          <p:cNvSpPr txBox="1"/>
          <p:nvPr/>
        </p:nvSpPr>
        <p:spPr>
          <a:xfrm>
            <a:off x="729053" y="880845"/>
            <a:ext cx="10880521" cy="923330"/>
          </a:xfrm>
          <a:prstGeom prst="rect">
            <a:avLst/>
          </a:prstGeom>
          <a:noFill/>
        </p:spPr>
        <p:txBody>
          <a:bodyPr wrap="square" rtlCol="0">
            <a:spAutoFit/>
          </a:bodyPr>
          <a:lstStyle/>
          <a:p>
            <a:r>
              <a:rPr lang="tr-TR" dirty="0" smtClean="0"/>
              <a:t>Cerrahi örtüler, </a:t>
            </a:r>
            <a:r>
              <a:rPr lang="tr-TR" dirty="0" err="1" smtClean="0"/>
              <a:t>enfektif</a:t>
            </a:r>
            <a:r>
              <a:rPr lang="tr-TR" dirty="0" smtClean="0"/>
              <a:t> </a:t>
            </a:r>
            <a:r>
              <a:rPr lang="tr-TR" dirty="0"/>
              <a:t>ajanların transferini önlemek için hastayı veya ekipmanı </a:t>
            </a:r>
            <a:r>
              <a:rPr lang="tr-TR" dirty="0" smtClean="0"/>
              <a:t>örtmek için kullanılan örtülerdir. </a:t>
            </a:r>
            <a:endParaRPr lang="tr-TR" dirty="0"/>
          </a:p>
          <a:p>
            <a:r>
              <a:rPr lang="tr-TR" dirty="0" smtClean="0"/>
              <a:t>Cerrahi önlük ise </a:t>
            </a:r>
            <a:r>
              <a:rPr lang="tr-TR" dirty="0" err="1" smtClean="0"/>
              <a:t>enfektif</a:t>
            </a:r>
            <a:r>
              <a:rPr lang="tr-TR" dirty="0" smtClean="0"/>
              <a:t> </a:t>
            </a:r>
            <a:r>
              <a:rPr lang="tr-TR" dirty="0"/>
              <a:t>ajanların transferini önlemek için bir cerrahi ekip üyesi tarafından giyilen </a:t>
            </a:r>
            <a:r>
              <a:rPr lang="tr-TR" dirty="0" smtClean="0"/>
              <a:t>elbiselerdir.</a:t>
            </a:r>
          </a:p>
          <a:p>
            <a:r>
              <a:rPr lang="tr-TR" dirty="0" smtClean="0"/>
              <a:t>Cerrahi örtü ve önlükler için gereklilikler </a:t>
            </a:r>
            <a:r>
              <a:rPr lang="tr-TR" b="1" dirty="0" smtClean="0"/>
              <a:t>EN 13795-1 </a:t>
            </a:r>
            <a:r>
              <a:rPr lang="tr-TR" dirty="0" smtClean="0"/>
              <a:t>standardına göre belirlenmektedir.</a:t>
            </a:r>
          </a:p>
        </p:txBody>
      </p:sp>
      <p:grpSp>
        <p:nvGrpSpPr>
          <p:cNvPr id="9" name="Grup 8"/>
          <p:cNvGrpSpPr/>
          <p:nvPr/>
        </p:nvGrpSpPr>
        <p:grpSpPr>
          <a:xfrm>
            <a:off x="838200" y="1782360"/>
            <a:ext cx="10856957" cy="4893792"/>
            <a:chOff x="390830" y="1444201"/>
            <a:chExt cx="11244494" cy="5494225"/>
          </a:xfrm>
        </p:grpSpPr>
        <p:pic>
          <p:nvPicPr>
            <p:cNvPr id="11" name="Resim 10"/>
            <p:cNvPicPr>
              <a:picLocks noChangeAspect="1"/>
            </p:cNvPicPr>
            <p:nvPr/>
          </p:nvPicPr>
          <p:blipFill>
            <a:blip r:embed="rId2"/>
            <a:stretch>
              <a:fillRect/>
            </a:stretch>
          </p:blipFill>
          <p:spPr>
            <a:xfrm>
              <a:off x="390830" y="4437170"/>
              <a:ext cx="2166281" cy="2278815"/>
            </a:xfrm>
            <a:prstGeom prst="rect">
              <a:avLst/>
            </a:prstGeom>
          </p:spPr>
        </p:pic>
        <p:sp>
          <p:nvSpPr>
            <p:cNvPr id="12" name="Metin kutusu 11"/>
            <p:cNvSpPr txBox="1"/>
            <p:nvPr/>
          </p:nvSpPr>
          <p:spPr>
            <a:xfrm>
              <a:off x="2565260" y="5901810"/>
              <a:ext cx="1968868" cy="1036616"/>
            </a:xfrm>
            <a:prstGeom prst="rect">
              <a:avLst/>
            </a:prstGeom>
            <a:noFill/>
          </p:spPr>
          <p:txBody>
            <a:bodyPr wrap="square" rtlCol="0">
              <a:spAutoFit/>
            </a:bodyPr>
            <a:lstStyle/>
            <a:p>
              <a:r>
                <a:rPr lang="tr-TR" b="1" dirty="0"/>
                <a:t>EN ISO 22610</a:t>
              </a:r>
              <a:endParaRPr lang="tr-TR" dirty="0"/>
            </a:p>
            <a:p>
              <a:r>
                <a:rPr lang="tr-TR" dirty="0" smtClean="0"/>
                <a:t>Mikrobiyal Penatrasyon (yaş)</a:t>
              </a:r>
            </a:p>
          </p:txBody>
        </p:sp>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8449" y="2977438"/>
              <a:ext cx="2084835" cy="1399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etin kutusu 13"/>
            <p:cNvSpPr txBox="1"/>
            <p:nvPr/>
          </p:nvSpPr>
          <p:spPr>
            <a:xfrm>
              <a:off x="9468449" y="4653248"/>
              <a:ext cx="2166875" cy="646331"/>
            </a:xfrm>
            <a:prstGeom prst="rect">
              <a:avLst/>
            </a:prstGeom>
            <a:noFill/>
          </p:spPr>
          <p:txBody>
            <a:bodyPr wrap="none" rtlCol="0">
              <a:spAutoFit/>
            </a:bodyPr>
            <a:lstStyle/>
            <a:p>
              <a:pPr algn="ctr"/>
              <a:r>
                <a:rPr lang="tr-TR" b="1" dirty="0"/>
                <a:t>EN ISO 13938-1</a:t>
              </a:r>
            </a:p>
            <a:p>
              <a:pPr algn="ctr"/>
              <a:r>
                <a:rPr lang="tr-TR" dirty="0" smtClean="0"/>
                <a:t>Patlama Mukavemeti</a:t>
              </a:r>
            </a:p>
          </p:txBody>
        </p:sp>
        <p:sp>
          <p:nvSpPr>
            <p:cNvPr id="15" name="Dikdörtgen 14"/>
            <p:cNvSpPr/>
            <p:nvPr/>
          </p:nvSpPr>
          <p:spPr>
            <a:xfrm>
              <a:off x="6579113" y="4653248"/>
              <a:ext cx="2494824" cy="923330"/>
            </a:xfrm>
            <a:prstGeom prst="rect">
              <a:avLst/>
            </a:prstGeom>
          </p:spPr>
          <p:txBody>
            <a:bodyPr wrap="square">
              <a:spAutoFit/>
            </a:bodyPr>
            <a:lstStyle/>
            <a:p>
              <a:pPr algn="ctr"/>
              <a:r>
                <a:rPr lang="en-US" b="1" dirty="0"/>
                <a:t>EN</a:t>
              </a:r>
              <a:r>
                <a:rPr lang="tr-TR" b="1" dirty="0"/>
                <a:t> ISO </a:t>
              </a:r>
              <a:r>
                <a:rPr lang="en-US" b="1" dirty="0"/>
                <a:t>29073-3</a:t>
              </a:r>
              <a:endParaRPr lang="en-US" b="1" dirty="0">
                <a:solidFill>
                  <a:srgbClr val="000000"/>
                </a:solidFill>
                <a:latin typeface="Calibri" panose="020F0502020204030204" pitchFamily="34" charset="0"/>
              </a:endParaRPr>
            </a:p>
            <a:p>
              <a:pPr algn="ctr"/>
              <a:r>
                <a:rPr lang="tr-TR" dirty="0" smtClean="0"/>
                <a:t>Dikiş Mukavemeti (yaş/kuru)</a:t>
              </a:r>
            </a:p>
          </p:txBody>
        </p:sp>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745" r="13225"/>
            <a:stretch/>
          </p:blipFill>
          <p:spPr bwMode="auto">
            <a:xfrm>
              <a:off x="6718891" y="2214771"/>
              <a:ext cx="1893939" cy="2162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Resim 17"/>
            <p:cNvPicPr>
              <a:picLocks noChangeAspect="1"/>
            </p:cNvPicPr>
            <p:nvPr/>
          </p:nvPicPr>
          <p:blipFill>
            <a:blip r:embed="rId5"/>
            <a:stretch>
              <a:fillRect/>
            </a:stretch>
          </p:blipFill>
          <p:spPr>
            <a:xfrm>
              <a:off x="662989" y="1444201"/>
              <a:ext cx="1902270" cy="1766046"/>
            </a:xfrm>
            <a:prstGeom prst="rect">
              <a:avLst/>
            </a:prstGeom>
          </p:spPr>
        </p:pic>
        <p:sp>
          <p:nvSpPr>
            <p:cNvPr id="19" name="Dikdörtgen 18"/>
            <p:cNvSpPr/>
            <p:nvPr/>
          </p:nvSpPr>
          <p:spPr>
            <a:xfrm>
              <a:off x="638126" y="3263235"/>
              <a:ext cx="1918985" cy="923330"/>
            </a:xfrm>
            <a:prstGeom prst="rect">
              <a:avLst/>
            </a:prstGeom>
          </p:spPr>
          <p:txBody>
            <a:bodyPr wrap="square">
              <a:spAutoFit/>
            </a:bodyPr>
            <a:lstStyle/>
            <a:p>
              <a:pPr algn="ctr" fontAlgn="ctr"/>
              <a:r>
                <a:rPr lang="da-DK" b="1" dirty="0"/>
                <a:t>EN ISO 11737-1 </a:t>
              </a:r>
              <a:endParaRPr lang="da-DK" b="1" dirty="0">
                <a:solidFill>
                  <a:srgbClr val="000000"/>
                </a:solidFill>
                <a:latin typeface="Calibri" panose="020F0502020204030204" pitchFamily="34" charset="0"/>
              </a:endParaRPr>
            </a:p>
            <a:p>
              <a:pPr algn="ctr" fontAlgn="ctr"/>
              <a:r>
                <a:rPr lang="da-DK" dirty="0" smtClean="0"/>
                <a:t>Mikrobiyal </a:t>
              </a:r>
              <a:r>
                <a:rPr lang="da-DK" dirty="0"/>
                <a:t>Yük (Bioburd</a:t>
              </a:r>
              <a:r>
                <a:rPr lang="tr-TR" dirty="0"/>
                <a:t>e</a:t>
              </a:r>
              <a:r>
                <a:rPr lang="da-DK" dirty="0"/>
                <a:t>n) </a:t>
              </a:r>
              <a:endParaRPr lang="tr-TR" dirty="0"/>
            </a:p>
          </p:txBody>
        </p:sp>
        <p:sp>
          <p:nvSpPr>
            <p:cNvPr id="20" name="Dikdörtgen 19"/>
            <p:cNvSpPr/>
            <p:nvPr/>
          </p:nvSpPr>
          <p:spPr>
            <a:xfrm>
              <a:off x="3983250" y="5114913"/>
              <a:ext cx="2078551" cy="725631"/>
            </a:xfrm>
            <a:prstGeom prst="rect">
              <a:avLst/>
            </a:prstGeom>
          </p:spPr>
          <p:txBody>
            <a:bodyPr wrap="square">
              <a:spAutoFit/>
            </a:bodyPr>
            <a:lstStyle/>
            <a:p>
              <a:pPr algn="ctr" fontAlgn="ctr"/>
              <a:r>
                <a:rPr lang="en-US" b="1" dirty="0"/>
                <a:t>EN ISO 811</a:t>
              </a:r>
              <a:endParaRPr lang="tr-TR" b="1" dirty="0"/>
            </a:p>
            <a:p>
              <a:pPr algn="ctr" fontAlgn="ctr"/>
              <a:r>
                <a:rPr lang="tr-TR" dirty="0" smtClean="0"/>
                <a:t>Sıvı Penatrasyon</a:t>
              </a:r>
              <a:endParaRPr lang="tr-TR" dirty="0"/>
            </a:p>
          </p:txBody>
        </p:sp>
        <p:pic>
          <p:nvPicPr>
            <p:cNvPr id="21" name="Resim 20"/>
            <p:cNvPicPr>
              <a:picLocks noChangeAspect="1"/>
            </p:cNvPicPr>
            <p:nvPr/>
          </p:nvPicPr>
          <p:blipFill>
            <a:blip r:embed="rId6"/>
            <a:stretch>
              <a:fillRect/>
            </a:stretch>
          </p:blipFill>
          <p:spPr>
            <a:xfrm>
              <a:off x="4185768" y="1818930"/>
              <a:ext cx="2105314" cy="3051283"/>
            </a:xfrm>
            <a:prstGeom prst="rect">
              <a:avLst/>
            </a:prstGeom>
          </p:spPr>
        </p:pic>
      </p:grpSp>
    </p:spTree>
    <p:extLst>
      <p:ext uri="{BB962C8B-B14F-4D97-AF65-F5344CB8AC3E}">
        <p14:creationId xmlns:p14="http://schemas.microsoft.com/office/powerpoint/2010/main" val="1099411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600" dirty="0"/>
          </a:p>
        </p:txBody>
      </p:sp>
      <p:sp>
        <p:nvSpPr>
          <p:cNvPr id="6" name="Slayt Numarası Yer Tutucusu 5"/>
          <p:cNvSpPr>
            <a:spLocks noGrp="1"/>
          </p:cNvSpPr>
          <p:nvPr>
            <p:ph type="sldNum" sz="quarter" idx="12"/>
          </p:nvPr>
        </p:nvSpPr>
        <p:spPr/>
        <p:txBody>
          <a:bodyPr/>
          <a:lstStyle/>
          <a:p>
            <a:fld id="{E380BA0B-EACB-4EF8-A1EB-E48300EB92C4}" type="slidenum">
              <a:rPr lang="tr-TR" smtClean="0"/>
              <a:t>13</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406196972"/>
              </p:ext>
            </p:extLst>
          </p:nvPr>
        </p:nvGraphicFramePr>
        <p:xfrm>
          <a:off x="876299" y="1033245"/>
          <a:ext cx="9810750" cy="5586630"/>
        </p:xfrm>
        <a:graphic>
          <a:graphicData uri="http://schemas.openxmlformats.org/drawingml/2006/table">
            <a:tbl>
              <a:tblPr firstRow="1" firstCol="1" bandRow="1">
                <a:tableStyleId>{5C22544A-7EE6-4342-B048-85BDC9FD1C3A}</a:tableStyleId>
              </a:tblPr>
              <a:tblGrid>
                <a:gridCol w="1809751"/>
                <a:gridCol w="809625"/>
                <a:gridCol w="692150"/>
                <a:gridCol w="812403"/>
                <a:gridCol w="812403"/>
                <a:gridCol w="812403"/>
                <a:gridCol w="812403"/>
                <a:gridCol w="812403"/>
                <a:gridCol w="812403"/>
                <a:gridCol w="812403"/>
                <a:gridCol w="812403"/>
              </a:tblGrid>
              <a:tr h="208505">
                <a:tc rowSpan="3">
                  <a:txBody>
                    <a:bodyPr/>
                    <a:lstStyle/>
                    <a:p>
                      <a:pPr algn="ctr">
                        <a:lnSpc>
                          <a:spcPct val="107000"/>
                        </a:lnSpc>
                        <a:spcAft>
                          <a:spcPts val="0"/>
                        </a:spcAft>
                      </a:pPr>
                      <a:r>
                        <a:rPr lang="tr-TR" sz="1200" dirty="0">
                          <a:effectLst/>
                        </a:rPr>
                        <a:t>ÖZELLİK</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rowSpan="3">
                  <a:txBody>
                    <a:bodyPr/>
                    <a:lstStyle/>
                    <a:p>
                      <a:pPr algn="ctr">
                        <a:lnSpc>
                          <a:spcPct val="107000"/>
                        </a:lnSpc>
                        <a:spcAft>
                          <a:spcPts val="0"/>
                        </a:spcAft>
                      </a:pPr>
                      <a:r>
                        <a:rPr lang="tr-TR" sz="1200" dirty="0">
                          <a:effectLst/>
                        </a:rPr>
                        <a:t>TEST METODU</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tc>
                <a:tc rowSpan="3">
                  <a:txBody>
                    <a:bodyPr/>
                    <a:lstStyle/>
                    <a:p>
                      <a:pPr algn="ctr">
                        <a:lnSpc>
                          <a:spcPct val="107000"/>
                        </a:lnSpc>
                        <a:spcAft>
                          <a:spcPts val="0"/>
                        </a:spcAft>
                      </a:pPr>
                      <a:r>
                        <a:rPr lang="tr-TR" sz="1200" dirty="0">
                          <a:effectLst/>
                        </a:rPr>
                        <a:t>BİRİM</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R w="12700" cap="flat" cmpd="sng" algn="ctr">
                      <a:solidFill>
                        <a:schemeClr val="tx1"/>
                      </a:solidFill>
                      <a:prstDash val="solid"/>
                      <a:round/>
                      <a:headEnd type="none" w="med" len="med"/>
                      <a:tailEnd type="none" w="med" len="med"/>
                    </a:lnR>
                  </a:tcPr>
                </a:tc>
                <a:tc gridSpan="4">
                  <a:txBody>
                    <a:bodyPr/>
                    <a:lstStyle/>
                    <a:p>
                      <a:pPr algn="ctr">
                        <a:lnSpc>
                          <a:spcPct val="107000"/>
                        </a:lnSpc>
                        <a:spcAft>
                          <a:spcPts val="0"/>
                        </a:spcAft>
                      </a:pPr>
                      <a:r>
                        <a:rPr lang="tr-TR" sz="1200" dirty="0">
                          <a:effectLst/>
                        </a:rPr>
                        <a:t>CERRAHİ GİYSİLER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0"/>
                        </a:spcAft>
                      </a:pPr>
                      <a:r>
                        <a:rPr lang="tr-TR" sz="1200" dirty="0">
                          <a:effectLst/>
                        </a:rPr>
                        <a:t>CERRAHİ ÖRTÜLER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r>
              <a:tr h="339530">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gn="ctr">
                        <a:lnSpc>
                          <a:spcPct val="107000"/>
                        </a:lnSpc>
                        <a:spcAft>
                          <a:spcPts val="0"/>
                        </a:spcAft>
                      </a:pPr>
                      <a:r>
                        <a:rPr lang="tr-TR" sz="1200" b="1" dirty="0">
                          <a:effectLst/>
                        </a:rPr>
                        <a:t>Standart </a:t>
                      </a:r>
                      <a:r>
                        <a:rPr lang="tr-TR" sz="1200" b="1" dirty="0" smtClean="0">
                          <a:effectLst/>
                        </a:rPr>
                        <a:t>Performans</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L w="12700"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lang="tr-TR"/>
                    </a:p>
                  </a:txBody>
                  <a:tcPr/>
                </a:tc>
                <a:tc gridSpan="2">
                  <a:txBody>
                    <a:bodyPr/>
                    <a:lstStyle/>
                    <a:p>
                      <a:pPr algn="ctr">
                        <a:lnSpc>
                          <a:spcPct val="107000"/>
                        </a:lnSpc>
                        <a:spcAft>
                          <a:spcPts val="0"/>
                        </a:spcAft>
                      </a:pPr>
                      <a:r>
                        <a:rPr lang="tr-TR" sz="1200" b="1" dirty="0">
                          <a:effectLst/>
                        </a:rPr>
                        <a:t>Yüksek </a:t>
                      </a:r>
                      <a:r>
                        <a:rPr lang="tr-TR" sz="1200" b="1" dirty="0" smtClean="0">
                          <a:effectLst/>
                        </a:rPr>
                        <a:t>Performans</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R w="12700" cap="flat" cmpd="sng" algn="ctr">
                      <a:solidFill>
                        <a:schemeClr val="tx1"/>
                      </a:solidFill>
                      <a:prstDash val="solid"/>
                      <a:round/>
                      <a:headEnd type="none" w="med" len="med"/>
                      <a:tailEnd type="none" w="med" len="med"/>
                    </a:lnR>
                    <a:solidFill>
                      <a:schemeClr val="accent1">
                        <a:lumMod val="60000"/>
                        <a:lumOff val="40000"/>
                      </a:schemeClr>
                    </a:solidFill>
                  </a:tcPr>
                </a:tc>
                <a:tc hMerge="1">
                  <a:txBody>
                    <a:bodyPr/>
                    <a:lstStyle/>
                    <a:p>
                      <a:endParaRPr lang="tr-TR"/>
                    </a:p>
                  </a:txBody>
                  <a:tcPr/>
                </a:tc>
                <a:tc gridSpan="2">
                  <a:txBody>
                    <a:bodyPr/>
                    <a:lstStyle/>
                    <a:p>
                      <a:pPr algn="ctr">
                        <a:lnSpc>
                          <a:spcPct val="107000"/>
                        </a:lnSpc>
                        <a:spcAft>
                          <a:spcPts val="0"/>
                        </a:spcAft>
                      </a:pPr>
                      <a:r>
                        <a:rPr lang="tr-TR" sz="1200" b="1" dirty="0">
                          <a:effectLst/>
                        </a:rPr>
                        <a:t>Standart </a:t>
                      </a:r>
                      <a:r>
                        <a:rPr lang="tr-TR" sz="1200" b="1" dirty="0" smtClean="0">
                          <a:effectLst/>
                        </a:rPr>
                        <a:t>Performans</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L w="12700" cap="flat" cmpd="sng" algn="ctr">
                      <a:solidFill>
                        <a:schemeClr val="tx1"/>
                      </a:solidFill>
                      <a:prstDash val="solid"/>
                      <a:round/>
                      <a:headEnd type="none" w="med" len="med"/>
                      <a:tailEnd type="none" w="med" len="med"/>
                    </a:lnL>
                    <a:solidFill>
                      <a:schemeClr val="accent1">
                        <a:lumMod val="60000"/>
                        <a:lumOff val="40000"/>
                      </a:schemeClr>
                    </a:solidFill>
                  </a:tcPr>
                </a:tc>
                <a:tc hMerge="1">
                  <a:txBody>
                    <a:bodyPr/>
                    <a:lstStyle/>
                    <a:p>
                      <a:endParaRPr lang="tr-TR"/>
                    </a:p>
                  </a:txBody>
                  <a:tcPr/>
                </a:tc>
                <a:tc gridSpan="2">
                  <a:txBody>
                    <a:bodyPr/>
                    <a:lstStyle/>
                    <a:p>
                      <a:pPr algn="ctr">
                        <a:lnSpc>
                          <a:spcPct val="107000"/>
                        </a:lnSpc>
                        <a:spcAft>
                          <a:spcPts val="0"/>
                        </a:spcAft>
                      </a:pPr>
                      <a:r>
                        <a:rPr lang="tr-TR" sz="1200" b="1" dirty="0">
                          <a:effectLst/>
                        </a:rPr>
                        <a:t>Yüksek </a:t>
                      </a:r>
                      <a:r>
                        <a:rPr lang="tr-TR" sz="1200" b="1" dirty="0" smtClean="0">
                          <a:effectLst/>
                        </a:rPr>
                        <a:t>Performans</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solidFill>
                      <a:schemeClr val="accent1">
                        <a:lumMod val="60000"/>
                        <a:lumOff val="40000"/>
                      </a:schemeClr>
                    </a:solidFill>
                  </a:tcPr>
                </a:tc>
                <a:tc hMerge="1">
                  <a:txBody>
                    <a:bodyPr/>
                    <a:lstStyle/>
                    <a:p>
                      <a:endParaRPr lang="tr-TR"/>
                    </a:p>
                  </a:txBody>
                  <a:tcPr/>
                </a:tc>
              </a:tr>
              <a:tr h="679061">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a:lnSpc>
                          <a:spcPct val="107000"/>
                        </a:lnSpc>
                        <a:spcAft>
                          <a:spcPts val="0"/>
                        </a:spcAft>
                      </a:pPr>
                      <a:r>
                        <a:rPr lang="tr-TR" sz="1200" b="1" dirty="0">
                          <a:effectLst/>
                        </a:rPr>
                        <a:t>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a:lnSpc>
                          <a:spcPct val="107000"/>
                        </a:lnSpc>
                        <a:spcAft>
                          <a:spcPts val="0"/>
                        </a:spcAft>
                      </a:pPr>
                      <a:r>
                        <a:rPr lang="tr-TR" sz="1200" b="1" dirty="0">
                          <a:effectLst/>
                        </a:rPr>
                        <a:t>(daha az) 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solidFill>
                      <a:schemeClr val="accent1">
                        <a:lumMod val="60000"/>
                        <a:lumOff val="40000"/>
                      </a:schemeClr>
                    </a:solidFill>
                  </a:tcPr>
                </a:tc>
                <a:tc>
                  <a:txBody>
                    <a:bodyPr/>
                    <a:lstStyle/>
                    <a:p>
                      <a:pPr algn="ctr">
                        <a:lnSpc>
                          <a:spcPct val="107000"/>
                        </a:lnSpc>
                        <a:spcAft>
                          <a:spcPts val="0"/>
                        </a:spcAft>
                      </a:pPr>
                      <a:r>
                        <a:rPr lang="tr-TR" sz="1200" b="1" dirty="0">
                          <a:effectLst/>
                        </a:rPr>
                        <a:t>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solidFill>
                      <a:schemeClr val="accent1">
                        <a:lumMod val="60000"/>
                        <a:lumOff val="40000"/>
                      </a:schemeClr>
                    </a:solidFill>
                  </a:tcPr>
                </a:tc>
                <a:tc>
                  <a:txBody>
                    <a:bodyPr/>
                    <a:lstStyle/>
                    <a:p>
                      <a:pPr algn="ctr">
                        <a:lnSpc>
                          <a:spcPct val="107000"/>
                        </a:lnSpc>
                        <a:spcAft>
                          <a:spcPts val="0"/>
                        </a:spcAft>
                      </a:pPr>
                      <a:r>
                        <a:rPr lang="tr-TR" sz="1200" b="1" dirty="0">
                          <a:effectLst/>
                        </a:rPr>
                        <a:t>(daha az) 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R w="12700" cap="flat" cmpd="sng" algn="ctr">
                      <a:solidFill>
                        <a:schemeClr val="tx1"/>
                      </a:solidFill>
                      <a:prstDash val="solid"/>
                      <a:round/>
                      <a:headEnd type="none" w="med" len="med"/>
                      <a:tailEnd type="none" w="med" len="med"/>
                    </a:lnR>
                    <a:solidFill>
                      <a:schemeClr val="accent1">
                        <a:lumMod val="60000"/>
                        <a:lumOff val="40000"/>
                      </a:schemeClr>
                    </a:solidFill>
                  </a:tcPr>
                </a:tc>
                <a:tc>
                  <a:txBody>
                    <a:bodyPr/>
                    <a:lstStyle/>
                    <a:p>
                      <a:pPr algn="ctr">
                        <a:lnSpc>
                          <a:spcPct val="107000"/>
                        </a:lnSpc>
                        <a:spcAft>
                          <a:spcPts val="0"/>
                        </a:spcAft>
                      </a:pPr>
                      <a:r>
                        <a:rPr lang="tr-TR" sz="1200" b="1" dirty="0">
                          <a:effectLst/>
                        </a:rPr>
                        <a:t>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lnL w="12700" cap="flat" cmpd="sng" algn="ctr">
                      <a:solidFill>
                        <a:schemeClr val="tx1"/>
                      </a:solidFill>
                      <a:prstDash val="solid"/>
                      <a:round/>
                      <a:headEnd type="none" w="med" len="med"/>
                      <a:tailEnd type="none" w="med" len="med"/>
                    </a:lnL>
                    <a:solidFill>
                      <a:schemeClr val="accent1">
                        <a:lumMod val="60000"/>
                        <a:lumOff val="40000"/>
                      </a:schemeClr>
                    </a:solidFill>
                  </a:tcPr>
                </a:tc>
                <a:tc>
                  <a:txBody>
                    <a:bodyPr/>
                    <a:lstStyle/>
                    <a:p>
                      <a:pPr algn="ctr">
                        <a:lnSpc>
                          <a:spcPct val="107000"/>
                        </a:lnSpc>
                        <a:spcAft>
                          <a:spcPts val="0"/>
                        </a:spcAft>
                      </a:pPr>
                      <a:r>
                        <a:rPr lang="tr-TR" sz="1200" b="1" dirty="0">
                          <a:effectLst/>
                        </a:rPr>
                        <a:t>(daha az) 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solidFill>
                      <a:schemeClr val="accent1">
                        <a:lumMod val="60000"/>
                        <a:lumOff val="40000"/>
                      </a:schemeClr>
                    </a:solidFill>
                  </a:tcPr>
                </a:tc>
                <a:tc>
                  <a:txBody>
                    <a:bodyPr/>
                    <a:lstStyle/>
                    <a:p>
                      <a:pPr algn="ctr">
                        <a:lnSpc>
                          <a:spcPct val="107000"/>
                        </a:lnSpc>
                        <a:spcAft>
                          <a:spcPts val="0"/>
                        </a:spcAft>
                      </a:pPr>
                      <a:r>
                        <a:rPr lang="tr-TR" sz="1200" b="1" dirty="0">
                          <a:effectLst/>
                        </a:rPr>
                        <a:t>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solidFill>
                      <a:schemeClr val="accent1">
                        <a:lumMod val="60000"/>
                        <a:lumOff val="40000"/>
                      </a:schemeClr>
                    </a:solidFill>
                  </a:tcPr>
                </a:tc>
                <a:tc>
                  <a:txBody>
                    <a:bodyPr/>
                    <a:lstStyle/>
                    <a:p>
                      <a:pPr algn="ctr">
                        <a:lnSpc>
                          <a:spcPct val="107000"/>
                        </a:lnSpc>
                        <a:spcAft>
                          <a:spcPts val="0"/>
                        </a:spcAft>
                      </a:pPr>
                      <a:r>
                        <a:rPr lang="tr-TR" sz="1200" b="1" dirty="0">
                          <a:effectLst/>
                        </a:rPr>
                        <a:t>(daha az) kritik alan</a:t>
                      </a:r>
                      <a:endParaRPr lang="tr-TR"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nchor="ctr">
                    <a:solidFill>
                      <a:schemeClr val="accent1">
                        <a:lumMod val="60000"/>
                        <a:lumOff val="40000"/>
                      </a:schemeClr>
                    </a:solidFill>
                  </a:tcPr>
                </a:tc>
              </a:tr>
              <a:tr h="509297">
                <a:tc>
                  <a:txBody>
                    <a:bodyPr/>
                    <a:lstStyle/>
                    <a:p>
                      <a:pPr>
                        <a:lnSpc>
                          <a:spcPct val="107000"/>
                        </a:lnSpc>
                        <a:spcAft>
                          <a:spcPts val="0"/>
                        </a:spcAft>
                      </a:pPr>
                      <a:r>
                        <a:rPr lang="tr-TR" sz="1200">
                          <a:effectLst/>
                        </a:rPr>
                        <a:t>Mikrobiyal penatrasyon-Kuru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EN ISO 22612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err="1">
                          <a:effectLst/>
                        </a:rPr>
                        <a:t>Kob</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≤300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≤300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≤300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≤300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509297">
                <a:tc>
                  <a:txBody>
                    <a:bodyPr/>
                    <a:lstStyle/>
                    <a:p>
                      <a:pPr>
                        <a:lnSpc>
                          <a:spcPct val="107000"/>
                        </a:lnSpc>
                        <a:spcAft>
                          <a:spcPts val="0"/>
                        </a:spcAft>
                      </a:pPr>
                      <a:r>
                        <a:rPr lang="tr-TR" sz="1200">
                          <a:effectLst/>
                        </a:rPr>
                        <a:t>Mikrobiyal penatrasyon-Yaş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ISO 22610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I</a:t>
                      </a:r>
                      <a:r>
                        <a:rPr lang="tr-TR" sz="1200" baseline="-25000" dirty="0">
                          <a:effectLst/>
                        </a:rPr>
                        <a:t>B</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≥2,8</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6,0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dirty="0">
                          <a:effectLst/>
                        </a:rPr>
                        <a:t>≥2,8</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6,0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509297">
                <a:tc>
                  <a:txBody>
                    <a:bodyPr/>
                    <a:lstStyle/>
                    <a:p>
                      <a:pPr>
                        <a:lnSpc>
                          <a:spcPct val="107000"/>
                        </a:lnSpc>
                        <a:spcAft>
                          <a:spcPts val="0"/>
                        </a:spcAft>
                      </a:pPr>
                      <a:r>
                        <a:rPr lang="tr-TR" sz="1200">
                          <a:effectLst/>
                        </a:rPr>
                        <a:t>Mikrobiyal temizlik/ Bioburden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ISO 11737-1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err="1">
                          <a:effectLst/>
                        </a:rPr>
                        <a:t>Kob</a:t>
                      </a:r>
                      <a:r>
                        <a:rPr lang="tr-TR" sz="1200" dirty="0">
                          <a:effectLst/>
                        </a:rPr>
                        <a:t>/100 cm</a:t>
                      </a:r>
                      <a:r>
                        <a:rPr lang="tr-TR" sz="1200" baseline="30000" dirty="0">
                          <a:effectLst/>
                        </a:rPr>
                        <a:t>2</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≤300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≤300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≤300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≤300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dirty="0">
                          <a:effectLst/>
                        </a:rPr>
                        <a:t>≤300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≤300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≤300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≤300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417009">
                <a:tc>
                  <a:txBody>
                    <a:bodyPr/>
                    <a:lstStyle/>
                    <a:p>
                      <a:pPr>
                        <a:lnSpc>
                          <a:spcPct val="107000"/>
                        </a:lnSpc>
                        <a:spcAft>
                          <a:spcPts val="0"/>
                        </a:spcAft>
                      </a:pPr>
                      <a:r>
                        <a:rPr lang="tr-TR" sz="1200">
                          <a:effectLst/>
                        </a:rPr>
                        <a:t>Partikül Salınımı</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ISO 9073-10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Log</a:t>
                      </a:r>
                      <a:r>
                        <a:rPr lang="tr-TR" sz="1200" baseline="-25000" dirty="0">
                          <a:effectLst/>
                        </a:rPr>
                        <a:t>10 </a:t>
                      </a:r>
                      <a:r>
                        <a:rPr lang="tr-TR" sz="1200" dirty="0">
                          <a:effectLst/>
                        </a:rPr>
                        <a:t>(lif sayımı)</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dirty="0">
                          <a:effectLst/>
                        </a:rPr>
                        <a:t>≤4,0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417009">
                <a:tc>
                  <a:txBody>
                    <a:bodyPr/>
                    <a:lstStyle/>
                    <a:p>
                      <a:pPr>
                        <a:lnSpc>
                          <a:spcPct val="107000"/>
                        </a:lnSpc>
                        <a:spcAft>
                          <a:spcPts val="0"/>
                        </a:spcAft>
                      </a:pPr>
                      <a:r>
                        <a:rPr lang="tr-TR" sz="1200">
                          <a:effectLst/>
                        </a:rPr>
                        <a:t>Sıvı penatrasyon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ISO 811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cm H</a:t>
                      </a:r>
                      <a:r>
                        <a:rPr lang="tr-TR" sz="1200" baseline="-25000" dirty="0">
                          <a:effectLst/>
                        </a:rPr>
                        <a:t>2</a:t>
                      </a:r>
                      <a:r>
                        <a:rPr lang="tr-TR" sz="1200" dirty="0">
                          <a:effectLst/>
                        </a:rPr>
                        <a:t>O</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≥100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≥10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dirty="0">
                          <a:effectLst/>
                        </a:rPr>
                        <a:t>≥30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≥10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≥100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≥10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509297">
                <a:tc>
                  <a:txBody>
                    <a:bodyPr/>
                    <a:lstStyle/>
                    <a:p>
                      <a:pPr>
                        <a:lnSpc>
                          <a:spcPct val="107000"/>
                        </a:lnSpc>
                        <a:spcAft>
                          <a:spcPts val="0"/>
                        </a:spcAft>
                      </a:pPr>
                      <a:r>
                        <a:rPr lang="tr-TR" sz="1200">
                          <a:effectLst/>
                        </a:rPr>
                        <a:t>Patlama Mukavemeti-Kuru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ISO 13938-1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err="1">
                          <a:effectLst/>
                        </a:rPr>
                        <a:t>kPa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509297">
                <a:tc>
                  <a:txBody>
                    <a:bodyPr/>
                    <a:lstStyle/>
                    <a:p>
                      <a:pPr>
                        <a:lnSpc>
                          <a:spcPct val="107000"/>
                        </a:lnSpc>
                        <a:spcAft>
                          <a:spcPts val="0"/>
                        </a:spcAft>
                      </a:pPr>
                      <a:r>
                        <a:rPr lang="tr-TR" sz="1200">
                          <a:effectLst/>
                        </a:rPr>
                        <a:t>Patlama Mukavemeti-Yaş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ISO 13938-1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err="1">
                          <a:effectLst/>
                        </a:rPr>
                        <a:t>kPa</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≥40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≥40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509297">
                <a:tc>
                  <a:txBody>
                    <a:bodyPr/>
                    <a:lstStyle/>
                    <a:p>
                      <a:pPr>
                        <a:lnSpc>
                          <a:spcPct val="107000"/>
                        </a:lnSpc>
                        <a:spcAft>
                          <a:spcPts val="0"/>
                        </a:spcAft>
                      </a:pPr>
                      <a:r>
                        <a:rPr lang="tr-TR" sz="1200">
                          <a:effectLst/>
                        </a:rPr>
                        <a:t>Kopma Mukavemeti-Kuru</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29073-3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dirty="0">
                          <a:effectLst/>
                        </a:rPr>
                        <a:t>≥15</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r h="469734">
                <a:tc>
                  <a:txBody>
                    <a:bodyPr/>
                    <a:lstStyle/>
                    <a:p>
                      <a:pPr>
                        <a:lnSpc>
                          <a:spcPct val="107000"/>
                        </a:lnSpc>
                        <a:spcAft>
                          <a:spcPts val="0"/>
                        </a:spcAft>
                      </a:pPr>
                      <a:r>
                        <a:rPr lang="tr-TR" sz="1200">
                          <a:effectLst/>
                        </a:rPr>
                        <a:t>Kopma Mukavemeti-Yaş</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EN 29073-3</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a:effectLst/>
                        </a:rPr>
                        <a:t>≥20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tr-TR" sz="1200">
                          <a:effectLst/>
                        </a:rPr>
                        <a:t>≥15</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lnL w="12700" cap="flat" cmpd="sng" algn="ctr">
                      <a:solidFill>
                        <a:schemeClr val="tx1"/>
                      </a:solidFill>
                      <a:prstDash val="solid"/>
                      <a:round/>
                      <a:headEnd type="none" w="med" len="med"/>
                      <a:tailEnd type="none" w="med" len="med"/>
                    </a:lnL>
                  </a:tcPr>
                </a:tc>
                <a:tc>
                  <a:txBody>
                    <a:bodyPr/>
                    <a:lstStyle/>
                    <a:p>
                      <a:pPr>
                        <a:lnSpc>
                          <a:spcPct val="107000"/>
                        </a:lnSpc>
                        <a:spcAft>
                          <a:spcPts val="0"/>
                        </a:spcAft>
                      </a:pPr>
                      <a:r>
                        <a:rPr lang="tr-TR" sz="1200">
                          <a:effectLst/>
                        </a:rPr>
                        <a:t>Gerekli değildir.</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c>
                  <a:txBody>
                    <a:bodyPr/>
                    <a:lstStyle/>
                    <a:p>
                      <a:pPr>
                        <a:lnSpc>
                          <a:spcPct val="107000"/>
                        </a:lnSpc>
                        <a:spcAft>
                          <a:spcPts val="0"/>
                        </a:spcAft>
                      </a:pPr>
                      <a:r>
                        <a:rPr lang="tr-TR" sz="1200" dirty="0">
                          <a:effectLst/>
                        </a:rPr>
                        <a:t>Gerekli değildir.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985" marR="51985" marT="0" marB="0"/>
                </a:tc>
              </a:tr>
            </a:tbl>
          </a:graphicData>
        </a:graphic>
      </p:graphicFrame>
      <p:sp>
        <p:nvSpPr>
          <p:cNvPr id="9" name="Unvan 1"/>
          <p:cNvSpPr txBox="1">
            <a:spLocks/>
          </p:cNvSpPr>
          <p:nvPr/>
        </p:nvSpPr>
        <p:spPr>
          <a:xfrm>
            <a:off x="476674" y="3034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CERRAHİ ÖRTÜ VE ÖNLÜKLER-EN 13795-1</a:t>
            </a:r>
            <a:endParaRPr lang="tr-TR" sz="3600" dirty="0">
              <a:solidFill>
                <a:srgbClr val="CC0000"/>
              </a:solidFill>
            </a:endParaRPr>
          </a:p>
        </p:txBody>
      </p:sp>
    </p:spTree>
    <p:extLst>
      <p:ext uri="{BB962C8B-B14F-4D97-AF65-F5344CB8AC3E}">
        <p14:creationId xmlns:p14="http://schemas.microsoft.com/office/powerpoint/2010/main" val="1535329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14</a:t>
            </a:fld>
            <a:endParaRPr lang="tr-TR"/>
          </a:p>
        </p:txBody>
      </p:sp>
      <p:sp>
        <p:nvSpPr>
          <p:cNvPr id="2" name="İçerik Yer Tutucusu 1"/>
          <p:cNvSpPr>
            <a:spLocks noGrp="1"/>
          </p:cNvSpPr>
          <p:nvPr>
            <p:ph idx="1"/>
          </p:nvPr>
        </p:nvSpPr>
        <p:spPr>
          <a:xfrm>
            <a:off x="838200" y="2301875"/>
            <a:ext cx="10515600" cy="1873164"/>
          </a:xfrm>
        </p:spPr>
        <p:txBody>
          <a:bodyPr>
            <a:noAutofit/>
          </a:bodyPr>
          <a:lstStyle/>
          <a:p>
            <a:pPr marL="0" indent="0" algn="ctr">
              <a:buNone/>
            </a:pPr>
            <a:r>
              <a:rPr lang="tr-TR" sz="6000" dirty="0" smtClean="0">
                <a:solidFill>
                  <a:srgbClr val="CC0000"/>
                </a:solidFill>
              </a:rPr>
              <a:t>KORUYUCU GİYSİLER </a:t>
            </a:r>
            <a:endParaRPr lang="tr-TR" sz="6000" dirty="0">
              <a:solidFill>
                <a:srgbClr val="CC0000"/>
              </a:solidFill>
            </a:endParaRPr>
          </a:p>
        </p:txBody>
      </p:sp>
    </p:spTree>
    <p:extLst>
      <p:ext uri="{BB962C8B-B14F-4D97-AF65-F5344CB8AC3E}">
        <p14:creationId xmlns:p14="http://schemas.microsoft.com/office/powerpoint/2010/main" val="5881394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3"/>
            <a:ext cx="11690080" cy="54277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PATOJEN ORGANİZMALARA KARŞI KORUYUCU GİYECEKLER-EN 14126</a:t>
            </a:r>
            <a:endParaRPr lang="tr-TR" sz="3600" dirty="0">
              <a:solidFill>
                <a:srgbClr val="CC0000"/>
              </a:solidFill>
            </a:endParaRPr>
          </a:p>
        </p:txBody>
      </p:sp>
      <p:sp>
        <p:nvSpPr>
          <p:cNvPr id="6" name="Slayt Numarası Yer Tutucusu 5"/>
          <p:cNvSpPr>
            <a:spLocks noGrp="1"/>
          </p:cNvSpPr>
          <p:nvPr>
            <p:ph type="sldNum" sz="quarter" idx="12"/>
          </p:nvPr>
        </p:nvSpPr>
        <p:spPr/>
        <p:txBody>
          <a:bodyPr/>
          <a:lstStyle/>
          <a:p>
            <a:fld id="{E380BA0B-EACB-4EF8-A1EB-E48300EB92C4}" type="slidenum">
              <a:rPr lang="tr-TR" smtClean="0"/>
              <a:t>15</a:t>
            </a:fld>
            <a:endParaRPr lang="tr-TR"/>
          </a:p>
        </p:txBody>
      </p:sp>
      <p:sp>
        <p:nvSpPr>
          <p:cNvPr id="3" name="Metin kutusu 2"/>
          <p:cNvSpPr txBox="1"/>
          <p:nvPr/>
        </p:nvSpPr>
        <p:spPr>
          <a:xfrm>
            <a:off x="473279" y="684267"/>
            <a:ext cx="10880521" cy="1200329"/>
          </a:xfrm>
          <a:prstGeom prst="rect">
            <a:avLst/>
          </a:prstGeom>
          <a:noFill/>
        </p:spPr>
        <p:txBody>
          <a:bodyPr wrap="square" rtlCol="0">
            <a:spAutoFit/>
          </a:bodyPr>
          <a:lstStyle/>
          <a:p>
            <a:pPr algn="just"/>
            <a:r>
              <a:rPr lang="tr-TR" dirty="0" smtClean="0"/>
              <a:t>Patojen organizmalara karşı tekrar kullanılabilir veya sınırlı kullanılan koruyucu </a:t>
            </a:r>
            <a:r>
              <a:rPr lang="tr-TR" dirty="0"/>
              <a:t>kıyafetlerin performans gereklilikleri ve test yöntemleri </a:t>
            </a:r>
            <a:r>
              <a:rPr lang="tr-TR" dirty="0" smtClean="0"/>
              <a:t>EN </a:t>
            </a:r>
            <a:r>
              <a:rPr lang="tr-TR" dirty="0"/>
              <a:t>14126 </a:t>
            </a:r>
            <a:r>
              <a:rPr lang="tr-TR" dirty="0" smtClean="0"/>
              <a:t>standardına göre belirlenir. </a:t>
            </a:r>
          </a:p>
          <a:p>
            <a:pPr algn="just"/>
            <a:r>
              <a:rPr lang="tr-TR" dirty="0" smtClean="0"/>
              <a:t>Standart, mekanik ve güç </a:t>
            </a:r>
            <a:r>
              <a:rPr lang="tr-TR" dirty="0" err="1" smtClean="0"/>
              <a:t>tutuşabilirlik</a:t>
            </a:r>
            <a:r>
              <a:rPr lang="tr-TR" dirty="0" smtClean="0"/>
              <a:t> gereklilikleri, kimyasal gereklilikler, biyolojik gereklilikler ve dikiş/aksesuar gerekliliklerini kapsar. </a:t>
            </a:r>
          </a:p>
        </p:txBody>
      </p:sp>
      <p:pic>
        <p:nvPicPr>
          <p:cNvPr id="9" name="Resim 8"/>
          <p:cNvPicPr>
            <a:picLocks noChangeAspect="1"/>
          </p:cNvPicPr>
          <p:nvPr/>
        </p:nvPicPr>
        <p:blipFill>
          <a:blip r:embed="rId2"/>
          <a:stretch>
            <a:fillRect/>
          </a:stretch>
        </p:blipFill>
        <p:spPr>
          <a:xfrm>
            <a:off x="9982199" y="2323132"/>
            <a:ext cx="1927459" cy="1695450"/>
          </a:xfrm>
          <a:prstGeom prst="rect">
            <a:avLst/>
          </a:prstGeom>
        </p:spPr>
      </p:pic>
      <p:grpSp>
        <p:nvGrpSpPr>
          <p:cNvPr id="12" name="Grup 11"/>
          <p:cNvGrpSpPr/>
          <p:nvPr/>
        </p:nvGrpSpPr>
        <p:grpSpPr>
          <a:xfrm>
            <a:off x="324274" y="2274279"/>
            <a:ext cx="9354273" cy="2552347"/>
            <a:chOff x="119391" y="1003949"/>
            <a:chExt cx="11558982" cy="3929648"/>
          </a:xfrm>
        </p:grpSpPr>
        <p:pic>
          <p:nvPicPr>
            <p:cNvPr id="13" name="Resim 12"/>
            <p:cNvPicPr>
              <a:picLocks noChangeAspect="1"/>
            </p:cNvPicPr>
            <p:nvPr/>
          </p:nvPicPr>
          <p:blipFill>
            <a:blip r:embed="rId3"/>
            <a:stretch>
              <a:fillRect/>
            </a:stretch>
          </p:blipFill>
          <p:spPr>
            <a:xfrm>
              <a:off x="195496" y="1003949"/>
              <a:ext cx="2484345" cy="2448415"/>
            </a:xfrm>
            <a:prstGeom prst="rect">
              <a:avLst/>
            </a:prstGeom>
          </p:spPr>
        </p:pic>
        <p:sp>
          <p:nvSpPr>
            <p:cNvPr id="14" name="Dikdörtgen 13"/>
            <p:cNvSpPr/>
            <p:nvPr/>
          </p:nvSpPr>
          <p:spPr>
            <a:xfrm>
              <a:off x="119391" y="3517825"/>
              <a:ext cx="2484345" cy="584775"/>
            </a:xfrm>
            <a:prstGeom prst="rect">
              <a:avLst/>
            </a:prstGeom>
          </p:spPr>
          <p:txBody>
            <a:bodyPr wrap="square">
              <a:spAutoFit/>
            </a:bodyPr>
            <a:lstStyle/>
            <a:p>
              <a:pPr algn="ctr"/>
              <a:r>
                <a:rPr lang="tr-TR" sz="1600" b="1" dirty="0"/>
                <a:t>EN ISO 9073-4</a:t>
              </a:r>
            </a:p>
            <a:p>
              <a:pPr algn="ctr"/>
              <a:r>
                <a:rPr lang="tr-TR" sz="1600" dirty="0"/>
                <a:t>Yırtılma </a:t>
              </a:r>
              <a:endParaRPr lang="tr-TR" sz="1600" i="1" dirty="0"/>
            </a:p>
          </p:txBody>
        </p:sp>
        <p:sp>
          <p:nvSpPr>
            <p:cNvPr id="15" name="Dikdörtgen 14"/>
            <p:cNvSpPr/>
            <p:nvPr/>
          </p:nvSpPr>
          <p:spPr>
            <a:xfrm>
              <a:off x="2276190" y="3520050"/>
              <a:ext cx="3136669" cy="584775"/>
            </a:xfrm>
            <a:prstGeom prst="rect">
              <a:avLst/>
            </a:prstGeom>
          </p:spPr>
          <p:txBody>
            <a:bodyPr wrap="square">
              <a:spAutoFit/>
            </a:bodyPr>
            <a:lstStyle/>
            <a:p>
              <a:pPr algn="ctr"/>
              <a:r>
                <a:rPr lang="tr-TR" sz="1600" b="1" dirty="0"/>
                <a:t>EN ISO 13935-2</a:t>
              </a:r>
            </a:p>
            <a:p>
              <a:pPr algn="ctr"/>
              <a:r>
                <a:rPr lang="tr-TR" sz="1600" dirty="0"/>
                <a:t>Dikiş Mukavemeti</a:t>
              </a:r>
              <a:endParaRPr lang="tr-TR" sz="1600" i="1" dirty="0"/>
            </a:p>
          </p:txBody>
        </p:sp>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745" r="13225"/>
            <a:stretch/>
          </p:blipFill>
          <p:spPr bwMode="auto">
            <a:xfrm>
              <a:off x="2864523" y="1003949"/>
              <a:ext cx="2144684" cy="24484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3889" y="1038795"/>
              <a:ext cx="3606478" cy="2449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Dikdörtgen 18"/>
            <p:cNvSpPr/>
            <p:nvPr/>
          </p:nvSpPr>
          <p:spPr>
            <a:xfrm>
              <a:off x="5412859" y="3587736"/>
              <a:ext cx="3185300" cy="584775"/>
            </a:xfrm>
            <a:prstGeom prst="rect">
              <a:avLst/>
            </a:prstGeom>
          </p:spPr>
          <p:txBody>
            <a:bodyPr wrap="square">
              <a:spAutoFit/>
            </a:bodyPr>
            <a:lstStyle/>
            <a:p>
              <a:pPr algn="ctr"/>
              <a:r>
                <a:rPr lang="tr-TR" sz="1600" b="1" dirty="0"/>
                <a:t>EN  ISO 12947-2</a:t>
              </a:r>
            </a:p>
            <a:p>
              <a:pPr algn="ctr"/>
              <a:r>
                <a:rPr lang="tr-TR" sz="1600" dirty="0"/>
                <a:t>Aşınmaya Karşı Dayanım </a:t>
              </a:r>
              <a:endParaRPr lang="tr-TR" sz="1600" i="1" dirty="0"/>
            </a:p>
          </p:txBody>
        </p:sp>
        <p:pic>
          <p:nvPicPr>
            <p:cNvPr id="2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9896" t="21760" r="21737" b="18820"/>
            <a:stretch/>
          </p:blipFill>
          <p:spPr bwMode="auto">
            <a:xfrm>
              <a:off x="8985049" y="1038795"/>
              <a:ext cx="2693324" cy="31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Dikdörtgen 20"/>
            <p:cNvSpPr/>
            <p:nvPr/>
          </p:nvSpPr>
          <p:spPr>
            <a:xfrm>
              <a:off x="8985049" y="4348822"/>
              <a:ext cx="2693324" cy="584775"/>
            </a:xfrm>
            <a:prstGeom prst="rect">
              <a:avLst/>
            </a:prstGeom>
          </p:spPr>
          <p:txBody>
            <a:bodyPr wrap="square">
              <a:spAutoFit/>
            </a:bodyPr>
            <a:lstStyle/>
            <a:p>
              <a:pPr algn="ctr"/>
              <a:r>
                <a:rPr lang="tr-TR" sz="1600" b="1" dirty="0"/>
                <a:t>EN ISO 13934-1</a:t>
              </a:r>
            </a:p>
            <a:p>
              <a:pPr algn="ctr"/>
              <a:r>
                <a:rPr lang="tr-TR" sz="1600" dirty="0"/>
                <a:t>Kopma </a:t>
              </a:r>
              <a:endParaRPr lang="tr-TR" sz="1600" i="1" dirty="0"/>
            </a:p>
          </p:txBody>
        </p:sp>
      </p:grpSp>
      <p:sp>
        <p:nvSpPr>
          <p:cNvPr id="31" name="Dikdörtgen 30"/>
          <p:cNvSpPr/>
          <p:nvPr/>
        </p:nvSpPr>
        <p:spPr>
          <a:xfrm>
            <a:off x="9982200" y="4237651"/>
            <a:ext cx="2180469" cy="584775"/>
          </a:xfrm>
          <a:prstGeom prst="rect">
            <a:avLst/>
          </a:prstGeom>
          <a:ln>
            <a:noFill/>
          </a:ln>
        </p:spPr>
        <p:txBody>
          <a:bodyPr wrap="none">
            <a:spAutoFit/>
          </a:bodyPr>
          <a:lstStyle/>
          <a:p>
            <a:pPr fontAlgn="ctr"/>
            <a:r>
              <a:rPr lang="tr-TR" sz="1600" b="1" dirty="0"/>
              <a:t>EN </a:t>
            </a:r>
            <a:r>
              <a:rPr lang="tr-TR" sz="1600" b="1" dirty="0" smtClean="0"/>
              <a:t>863 </a:t>
            </a:r>
          </a:p>
          <a:p>
            <a:pPr fontAlgn="ctr"/>
            <a:r>
              <a:rPr lang="tr-TR" sz="1600" dirty="0" smtClean="0"/>
              <a:t>Delmeye </a:t>
            </a:r>
            <a:r>
              <a:rPr lang="tr-TR" sz="1600" dirty="0"/>
              <a:t>Karşı Dayanım </a:t>
            </a:r>
            <a:endParaRPr lang="tr-TR" sz="1600" b="1" dirty="0">
              <a:solidFill>
                <a:srgbClr val="000000"/>
              </a:solidFill>
              <a:latin typeface="Calibri" panose="020F0502020204030204" pitchFamily="34" charset="0"/>
            </a:endParaRPr>
          </a:p>
        </p:txBody>
      </p:sp>
      <p:pic>
        <p:nvPicPr>
          <p:cNvPr id="32" name="Resim 3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5566" y="4988680"/>
            <a:ext cx="2056644" cy="1310701"/>
          </a:xfrm>
          <a:prstGeom prst="rect">
            <a:avLst/>
          </a:prstGeom>
          <a:noFill/>
          <a:ln>
            <a:noFill/>
          </a:ln>
        </p:spPr>
      </p:pic>
      <p:grpSp>
        <p:nvGrpSpPr>
          <p:cNvPr id="33" name="Grup 32"/>
          <p:cNvGrpSpPr/>
          <p:nvPr/>
        </p:nvGrpSpPr>
        <p:grpSpPr>
          <a:xfrm>
            <a:off x="324274" y="4599776"/>
            <a:ext cx="7897798" cy="2074303"/>
            <a:chOff x="239776" y="4082724"/>
            <a:chExt cx="8853232" cy="2771775"/>
          </a:xfrm>
        </p:grpSpPr>
        <p:sp>
          <p:nvSpPr>
            <p:cNvPr id="34" name="Dikdörtgen 33"/>
            <p:cNvSpPr/>
            <p:nvPr/>
          </p:nvSpPr>
          <p:spPr>
            <a:xfrm>
              <a:off x="2679840" y="6141028"/>
              <a:ext cx="2484345" cy="584775"/>
            </a:xfrm>
            <a:prstGeom prst="rect">
              <a:avLst/>
            </a:prstGeom>
          </p:spPr>
          <p:txBody>
            <a:bodyPr wrap="square">
              <a:spAutoFit/>
            </a:bodyPr>
            <a:lstStyle/>
            <a:p>
              <a:pPr algn="ctr"/>
              <a:r>
                <a:rPr lang="tr-TR" sz="1600" b="1" u="none" strike="noStrike" dirty="0" smtClean="0">
                  <a:effectLst/>
                </a:rPr>
                <a:t>EN 6530- </a:t>
              </a:r>
              <a:r>
                <a:rPr lang="tr-TR" sz="1600" u="none" strike="noStrike" dirty="0" smtClean="0">
                  <a:effectLst/>
                </a:rPr>
                <a:t>Su İticiliği</a:t>
              </a:r>
            </a:p>
            <a:p>
              <a:pPr algn="ctr"/>
              <a:r>
                <a:rPr lang="tr-TR" sz="1600" b="1" dirty="0"/>
                <a:t>EN </a:t>
              </a:r>
              <a:r>
                <a:rPr lang="tr-TR" sz="1600" b="1" dirty="0" smtClean="0"/>
                <a:t>20811- </a:t>
              </a:r>
              <a:r>
                <a:rPr lang="tr-TR" sz="1600" dirty="0"/>
                <a:t>Su geçirmezlik</a:t>
              </a:r>
            </a:p>
          </p:txBody>
        </p:sp>
        <p:pic>
          <p:nvPicPr>
            <p:cNvPr id="35" name="Picture 5" descr="FLAMMABILITY"/>
            <p:cNvPicPr>
              <a:picLocks noChangeAspect="1" noChangeArrowheads="1"/>
            </p:cNvPicPr>
            <p:nvPr/>
          </p:nvPicPr>
          <p:blipFill rotWithShape="1">
            <a:blip r:embed="rId8">
              <a:extLst>
                <a:ext uri="{28A0092B-C50C-407E-A947-70E740481C1C}">
                  <a14:useLocalDpi xmlns:a14="http://schemas.microsoft.com/office/drawing/2010/main" val="0"/>
                </a:ext>
              </a:extLst>
            </a:blip>
            <a:srcRect l="19005" t="16596" r="21714" b="7621"/>
            <a:stretch/>
          </p:blipFill>
          <p:spPr bwMode="auto">
            <a:xfrm>
              <a:off x="5564425" y="4348822"/>
              <a:ext cx="1558842" cy="243746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Lst>
          </p:spPr>
        </p:pic>
        <p:sp>
          <p:nvSpPr>
            <p:cNvPr id="36" name="Dikdörtgen 35"/>
            <p:cNvSpPr/>
            <p:nvPr/>
          </p:nvSpPr>
          <p:spPr>
            <a:xfrm>
              <a:off x="6608663" y="6038227"/>
              <a:ext cx="2484345" cy="584775"/>
            </a:xfrm>
            <a:prstGeom prst="rect">
              <a:avLst/>
            </a:prstGeom>
          </p:spPr>
          <p:txBody>
            <a:bodyPr wrap="square">
              <a:spAutoFit/>
            </a:bodyPr>
            <a:lstStyle/>
            <a:p>
              <a:pPr algn="ctr"/>
              <a:r>
                <a:rPr lang="tr-TR" sz="1600" b="1" u="none" strike="noStrike" dirty="0" smtClean="0">
                  <a:effectLst/>
                </a:rPr>
                <a:t>EN 13274-4</a:t>
              </a:r>
            </a:p>
            <a:p>
              <a:pPr algn="ctr"/>
              <a:r>
                <a:rPr lang="tr-TR" sz="1600" u="none" strike="noStrike" dirty="0" smtClean="0">
                  <a:effectLst/>
                </a:rPr>
                <a:t>Yanma</a:t>
              </a:r>
              <a:endParaRPr lang="tr-TR" sz="1600" i="1" dirty="0"/>
            </a:p>
          </p:txBody>
        </p:sp>
        <p:pic>
          <p:nvPicPr>
            <p:cNvPr id="38" name="Resim 37"/>
            <p:cNvPicPr>
              <a:picLocks noChangeAspect="1"/>
            </p:cNvPicPr>
            <p:nvPr/>
          </p:nvPicPr>
          <p:blipFill rotWithShape="1">
            <a:blip r:embed="rId9"/>
            <a:srcRect l="6209" t="8952" r="4651"/>
            <a:stretch/>
          </p:blipFill>
          <p:spPr>
            <a:xfrm>
              <a:off x="3130774" y="4230883"/>
              <a:ext cx="1647233" cy="1969157"/>
            </a:xfrm>
            <a:prstGeom prst="rect">
              <a:avLst/>
            </a:prstGeom>
          </p:spPr>
        </p:pic>
        <p:pic>
          <p:nvPicPr>
            <p:cNvPr id="39" name="Resim 38"/>
            <p:cNvPicPr>
              <a:picLocks noChangeAspect="1"/>
            </p:cNvPicPr>
            <p:nvPr/>
          </p:nvPicPr>
          <p:blipFill>
            <a:blip r:embed="rId10"/>
            <a:stretch>
              <a:fillRect/>
            </a:stretch>
          </p:blipFill>
          <p:spPr>
            <a:xfrm>
              <a:off x="360933" y="4082724"/>
              <a:ext cx="1600200" cy="2771775"/>
            </a:xfrm>
            <a:prstGeom prst="rect">
              <a:avLst/>
            </a:prstGeom>
          </p:spPr>
        </p:pic>
        <p:sp>
          <p:nvSpPr>
            <p:cNvPr id="40" name="Metin kutusu 39"/>
            <p:cNvSpPr txBox="1"/>
            <p:nvPr/>
          </p:nvSpPr>
          <p:spPr>
            <a:xfrm>
              <a:off x="239776" y="4456312"/>
              <a:ext cx="2469843" cy="646331"/>
            </a:xfrm>
            <a:prstGeom prst="rect">
              <a:avLst/>
            </a:prstGeom>
            <a:noFill/>
          </p:spPr>
          <p:txBody>
            <a:bodyPr wrap="none" rtlCol="0">
              <a:spAutoFit/>
            </a:bodyPr>
            <a:lstStyle/>
            <a:p>
              <a:r>
                <a:rPr lang="tr-TR" b="1" dirty="0"/>
                <a:t>EN </a:t>
              </a:r>
              <a:r>
                <a:rPr lang="tr-TR" b="1" dirty="0" smtClean="0"/>
                <a:t>14325</a:t>
              </a:r>
              <a:endParaRPr lang="tr-TR" b="1" dirty="0">
                <a:solidFill>
                  <a:srgbClr val="000000"/>
                </a:solidFill>
                <a:latin typeface="Calibri" panose="020F0502020204030204" pitchFamily="34" charset="0"/>
              </a:endParaRPr>
            </a:p>
            <a:p>
              <a:r>
                <a:rPr lang="tr-TR" dirty="0" smtClean="0"/>
                <a:t>Aparatlar-çekme kuvveti</a:t>
              </a:r>
              <a:endParaRPr lang="tr-TR" dirty="0"/>
            </a:p>
          </p:txBody>
        </p:sp>
      </p:grpSp>
      <p:sp>
        <p:nvSpPr>
          <p:cNvPr id="41" name="Dikdörtgen 40"/>
          <p:cNvSpPr/>
          <p:nvPr/>
        </p:nvSpPr>
        <p:spPr>
          <a:xfrm>
            <a:off x="8110680" y="6185404"/>
            <a:ext cx="2835249" cy="584775"/>
          </a:xfrm>
          <a:prstGeom prst="rect">
            <a:avLst/>
          </a:prstGeom>
          <a:ln>
            <a:noFill/>
          </a:ln>
        </p:spPr>
        <p:txBody>
          <a:bodyPr wrap="square">
            <a:spAutoFit/>
          </a:bodyPr>
          <a:lstStyle/>
          <a:p>
            <a:r>
              <a:rPr lang="tr-TR" sz="1600" b="1" dirty="0"/>
              <a:t>EN ISO </a:t>
            </a:r>
            <a:r>
              <a:rPr lang="tr-TR" sz="1600" b="1" dirty="0" smtClean="0"/>
              <a:t>7854-B</a:t>
            </a:r>
          </a:p>
          <a:p>
            <a:r>
              <a:rPr lang="tr-TR" sz="1600" dirty="0" smtClean="0"/>
              <a:t>Bükülme </a:t>
            </a:r>
            <a:r>
              <a:rPr lang="tr-TR" sz="1600" dirty="0"/>
              <a:t>Dayanımı</a:t>
            </a:r>
          </a:p>
        </p:txBody>
      </p:sp>
    </p:spTree>
    <p:extLst>
      <p:ext uri="{BB962C8B-B14F-4D97-AF65-F5344CB8AC3E}">
        <p14:creationId xmlns:p14="http://schemas.microsoft.com/office/powerpoint/2010/main" val="789734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PATOJEN ORGANİZMALARA KARŞI KORUYUCU GİYECEKLER-EN 14126</a:t>
            </a:r>
            <a:endParaRPr lang="tr-TR" sz="3600" dirty="0">
              <a:solidFill>
                <a:srgbClr val="CC0000"/>
              </a:solidFill>
            </a:endParaRPr>
          </a:p>
        </p:txBody>
      </p:sp>
      <p:sp>
        <p:nvSpPr>
          <p:cNvPr id="6" name="Slayt Numarası Yer Tutucusu 5"/>
          <p:cNvSpPr>
            <a:spLocks noGrp="1"/>
          </p:cNvSpPr>
          <p:nvPr>
            <p:ph type="sldNum" sz="quarter" idx="12"/>
          </p:nvPr>
        </p:nvSpPr>
        <p:spPr/>
        <p:txBody>
          <a:bodyPr/>
          <a:lstStyle/>
          <a:p>
            <a:fld id="{E380BA0B-EACB-4EF8-A1EB-E48300EB92C4}" type="slidenum">
              <a:rPr lang="tr-TR" smtClean="0"/>
              <a:t>16</a:t>
            </a:fld>
            <a:endParaRPr lang="tr-TR"/>
          </a:p>
        </p:txBody>
      </p:sp>
      <p:pic>
        <p:nvPicPr>
          <p:cNvPr id="2" name="Resim 1"/>
          <p:cNvPicPr>
            <a:picLocks noChangeAspect="1"/>
          </p:cNvPicPr>
          <p:nvPr/>
        </p:nvPicPr>
        <p:blipFill>
          <a:blip r:embed="rId2"/>
          <a:stretch>
            <a:fillRect/>
          </a:stretch>
        </p:blipFill>
        <p:spPr>
          <a:xfrm>
            <a:off x="8945108" y="1456422"/>
            <a:ext cx="2533650" cy="432435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849231406"/>
              </p:ext>
            </p:extLst>
          </p:nvPr>
        </p:nvGraphicFramePr>
        <p:xfrm>
          <a:off x="1803400" y="766545"/>
          <a:ext cx="6578600" cy="5852160"/>
        </p:xfrm>
        <a:graphic>
          <a:graphicData uri="http://schemas.openxmlformats.org/drawingml/2006/table">
            <a:tbl>
              <a:tblPr firstRow="1" bandRow="1">
                <a:tableStyleId>{5C22544A-7EE6-4342-B048-85BDC9FD1C3A}</a:tableStyleId>
              </a:tblPr>
              <a:tblGrid>
                <a:gridCol w="3289300"/>
                <a:gridCol w="3289300"/>
              </a:tblGrid>
              <a:tr h="260985">
                <a:tc>
                  <a:txBody>
                    <a:bodyPr/>
                    <a:lstStyle/>
                    <a:p>
                      <a:pPr algn="ctr"/>
                      <a:r>
                        <a:rPr lang="tr-TR" dirty="0" smtClean="0">
                          <a:solidFill>
                            <a:schemeClr val="tx1"/>
                          </a:solidFill>
                        </a:rPr>
                        <a:t>Test </a:t>
                      </a:r>
                      <a:endParaRPr lang="tr-TR" dirty="0">
                        <a:solidFill>
                          <a:schemeClr val="tx1"/>
                        </a:solidFill>
                      </a:endParaRPr>
                    </a:p>
                  </a:txBody>
                  <a:tcPr/>
                </a:tc>
                <a:tc>
                  <a:txBody>
                    <a:bodyPr/>
                    <a:lstStyle/>
                    <a:p>
                      <a:pPr algn="ctr"/>
                      <a:r>
                        <a:rPr lang="tr-TR" dirty="0" smtClean="0">
                          <a:solidFill>
                            <a:schemeClr val="tx1"/>
                          </a:solidFill>
                        </a:rPr>
                        <a:t>Standart</a:t>
                      </a:r>
                      <a:endParaRPr lang="tr-TR" dirty="0">
                        <a:solidFill>
                          <a:schemeClr val="tx1"/>
                        </a:solidFill>
                      </a:endParaRPr>
                    </a:p>
                  </a:txBody>
                  <a:tcPr/>
                </a:tc>
              </a:tr>
              <a:tr h="370840">
                <a:tc gridSpan="2">
                  <a:txBody>
                    <a:bodyPr/>
                    <a:lstStyle/>
                    <a:p>
                      <a:r>
                        <a:rPr lang="tr-TR" sz="1400" b="1" dirty="0" smtClean="0"/>
                        <a:t>Mekanik Gereklilikler</a:t>
                      </a:r>
                      <a:r>
                        <a:rPr lang="tr-TR" sz="1400" b="1" baseline="0" dirty="0" smtClean="0"/>
                        <a:t> -</a:t>
                      </a:r>
                      <a:r>
                        <a:rPr lang="tr-TR" sz="1400" b="1" dirty="0" smtClean="0"/>
                        <a:t>EN 14325</a:t>
                      </a:r>
                      <a:endParaRPr lang="tr-TR" sz="1400" dirty="0"/>
                    </a:p>
                  </a:txBody>
                  <a:tcPr/>
                </a:tc>
                <a:tc hMerge="1">
                  <a:txBody>
                    <a:bodyPr/>
                    <a:lstStyle/>
                    <a:p>
                      <a:endParaRPr lang="tr-TR" dirty="0"/>
                    </a:p>
                  </a:txBody>
                  <a:tcPr/>
                </a:tc>
              </a:tr>
              <a:tr h="370840">
                <a:tc>
                  <a:txBody>
                    <a:bodyPr/>
                    <a:lstStyle/>
                    <a:p>
                      <a:pPr algn="r"/>
                      <a:r>
                        <a:rPr lang="tr-TR" sz="1400" dirty="0" smtClean="0"/>
                        <a:t>Aşınma Dayanımı</a:t>
                      </a:r>
                      <a:endParaRPr lang="tr-TR" sz="1400" dirty="0"/>
                    </a:p>
                  </a:txBody>
                  <a:tcPr/>
                </a:tc>
                <a:tc>
                  <a:txBody>
                    <a:bodyPr/>
                    <a:lstStyle/>
                    <a:p>
                      <a:r>
                        <a:rPr lang="tr-TR" sz="1400" dirty="0" smtClean="0"/>
                        <a:t>EN 12947-2</a:t>
                      </a:r>
                      <a:endParaRPr lang="tr-TR" sz="1400" dirty="0"/>
                    </a:p>
                  </a:txBody>
                  <a:tcPr/>
                </a:tc>
              </a:tr>
              <a:tr h="370840">
                <a:tc>
                  <a:txBody>
                    <a:bodyPr/>
                    <a:lstStyle/>
                    <a:p>
                      <a:pPr algn="r"/>
                      <a:r>
                        <a:rPr lang="tr-TR" sz="1400" dirty="0" smtClean="0"/>
                        <a:t>Bükülme Dayanımı </a:t>
                      </a:r>
                    </a:p>
                    <a:p>
                      <a:pPr algn="r"/>
                      <a:r>
                        <a:rPr lang="tr-TR" sz="1400" dirty="0" smtClean="0"/>
                        <a:t>(Orijinal &amp;</a:t>
                      </a:r>
                      <a:r>
                        <a:rPr lang="tr-TR" sz="1400" baseline="0" dirty="0" smtClean="0"/>
                        <a:t> (-30°C) sonrası)</a:t>
                      </a:r>
                      <a:endParaRPr lang="tr-TR" sz="1400" dirty="0"/>
                    </a:p>
                  </a:txBody>
                  <a:tcPr/>
                </a:tc>
                <a:tc>
                  <a:txBody>
                    <a:bodyPr/>
                    <a:lstStyle/>
                    <a:p>
                      <a:r>
                        <a:rPr lang="tr-TR" sz="1400" dirty="0" smtClean="0"/>
                        <a:t>ISO</a:t>
                      </a:r>
                      <a:r>
                        <a:rPr lang="tr-TR" sz="1400" baseline="0" dirty="0" smtClean="0"/>
                        <a:t> 7854-Metot B</a:t>
                      </a:r>
                      <a:endParaRPr lang="tr-TR" sz="1400" dirty="0"/>
                    </a:p>
                  </a:txBody>
                  <a:tcPr/>
                </a:tc>
              </a:tr>
              <a:tr h="370840">
                <a:tc>
                  <a:txBody>
                    <a:bodyPr/>
                    <a:lstStyle/>
                    <a:p>
                      <a:pPr algn="r"/>
                      <a:r>
                        <a:rPr lang="tr-TR" sz="1400" dirty="0" smtClean="0"/>
                        <a:t>Yırtılma Direnci</a:t>
                      </a:r>
                      <a:endParaRPr lang="tr-TR" sz="1400" i="1"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EN ISO 9073-4</a:t>
                      </a:r>
                    </a:p>
                  </a:txBody>
                  <a:tcPr/>
                </a:tc>
              </a:tr>
              <a:tr h="370840">
                <a:tc>
                  <a:txBody>
                    <a:bodyPr/>
                    <a:lstStyle/>
                    <a:p>
                      <a:pPr algn="r"/>
                      <a:r>
                        <a:rPr lang="tr-TR" sz="1400" smtClean="0"/>
                        <a:t>Kopma Mukavemeti</a:t>
                      </a:r>
                      <a:r>
                        <a:rPr lang="tr-TR" sz="1400" baseline="0" smtClean="0"/>
                        <a:t> </a:t>
                      </a:r>
                      <a:endParaRPr lang="tr-TR" sz="1400"/>
                    </a:p>
                  </a:txBody>
                  <a:tcPr/>
                </a:tc>
                <a:tc>
                  <a:txBody>
                    <a:bodyPr/>
                    <a:lstStyle/>
                    <a:p>
                      <a:r>
                        <a:rPr lang="tr-TR" sz="1400" dirty="0" smtClean="0"/>
                        <a:t>EN ISO 13934-1</a:t>
                      </a:r>
                      <a:endParaRPr lang="tr-TR" sz="1400" dirty="0"/>
                    </a:p>
                  </a:txBody>
                  <a:tcPr/>
                </a:tc>
              </a:tr>
              <a:tr h="370840">
                <a:tc>
                  <a:txBody>
                    <a:bodyPr/>
                    <a:lstStyle/>
                    <a:p>
                      <a:pPr algn="r"/>
                      <a:r>
                        <a:rPr lang="tr-TR" sz="1400" dirty="0" smtClean="0"/>
                        <a:t>Delinme Direnci </a:t>
                      </a:r>
                      <a:endParaRPr lang="tr-TR" sz="1400" dirty="0"/>
                    </a:p>
                  </a:txBody>
                  <a:tcPr/>
                </a:tc>
                <a:tc>
                  <a:txBody>
                    <a:bodyPr/>
                    <a:lstStyle/>
                    <a:p>
                      <a:r>
                        <a:rPr lang="tr-TR" sz="1400" dirty="0" smtClean="0"/>
                        <a:t>EN 863</a:t>
                      </a:r>
                      <a:endParaRPr lang="tr-TR" sz="1400" dirty="0"/>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t>Kimyasal Gereklilikler</a:t>
                      </a:r>
                      <a:r>
                        <a:rPr lang="tr-TR" sz="1400" b="1" baseline="0" dirty="0" smtClean="0"/>
                        <a:t> -</a:t>
                      </a:r>
                      <a:r>
                        <a:rPr lang="tr-TR" sz="1400" b="1" dirty="0" smtClean="0"/>
                        <a:t>EN 14325</a:t>
                      </a:r>
                    </a:p>
                  </a:txBody>
                  <a:tcPr/>
                </a:tc>
                <a:tc hMerge="1">
                  <a:txBody>
                    <a:bodyPr/>
                    <a:lstStyle/>
                    <a:p>
                      <a:endParaRPr lang="tr-TR" dirty="0"/>
                    </a:p>
                  </a:txBody>
                  <a:tcPr/>
                </a:tc>
              </a:tr>
              <a:tr h="370840">
                <a:tc>
                  <a:txBody>
                    <a:bodyPr/>
                    <a:lstStyle/>
                    <a:p>
                      <a:pPr algn="r"/>
                      <a:r>
                        <a:rPr lang="tr-TR" sz="1400" dirty="0" smtClean="0"/>
                        <a:t>Kimyasalların</a:t>
                      </a:r>
                      <a:r>
                        <a:rPr lang="tr-TR" sz="1400" baseline="0" dirty="0" smtClean="0"/>
                        <a:t> Geçirgenliği </a:t>
                      </a:r>
                      <a:endParaRPr lang="tr-TR" sz="1400" dirty="0"/>
                    </a:p>
                  </a:txBody>
                  <a:tcPr/>
                </a:tc>
                <a:tc>
                  <a:txBody>
                    <a:bodyPr/>
                    <a:lstStyle/>
                    <a:p>
                      <a:r>
                        <a:rPr lang="tr-TR" sz="1400" dirty="0" smtClean="0"/>
                        <a:t>ISO 6529</a:t>
                      </a:r>
                    </a:p>
                    <a:p>
                      <a:r>
                        <a:rPr lang="tr-TR" sz="1400" dirty="0" smtClean="0"/>
                        <a:t>Metot A-Sıvılar/Metot B-Gazlar</a:t>
                      </a:r>
                      <a:endParaRPr lang="tr-TR" sz="1400" dirty="0"/>
                    </a:p>
                  </a:txBody>
                  <a:tcPr/>
                </a:tc>
              </a:tr>
              <a:tr h="370840">
                <a:tc>
                  <a:txBody>
                    <a:bodyPr/>
                    <a:lstStyle/>
                    <a:p>
                      <a:pPr algn="r"/>
                      <a:r>
                        <a:rPr lang="tr-TR" sz="1400" dirty="0" smtClean="0"/>
                        <a:t>Sıvı İticilik</a:t>
                      </a:r>
                      <a:endParaRPr lang="tr-TR" sz="1400" dirty="0"/>
                    </a:p>
                  </a:txBody>
                  <a:tcPr/>
                </a:tc>
                <a:tc>
                  <a:txBody>
                    <a:bodyPr/>
                    <a:lstStyle/>
                    <a:p>
                      <a:r>
                        <a:rPr lang="tr-TR" sz="1400" dirty="0" smtClean="0"/>
                        <a:t>EN ISO</a:t>
                      </a:r>
                      <a:r>
                        <a:rPr lang="tr-TR" sz="1400" baseline="0" dirty="0" smtClean="0"/>
                        <a:t> 6530</a:t>
                      </a:r>
                      <a:endParaRPr lang="tr-TR" sz="1400" dirty="0"/>
                    </a:p>
                  </a:txBody>
                  <a:tcPr/>
                </a:tc>
              </a:tr>
              <a:tr h="370840">
                <a:tc>
                  <a:txBody>
                    <a:bodyPr/>
                    <a:lstStyle/>
                    <a:p>
                      <a:pPr algn="r"/>
                      <a:r>
                        <a:rPr lang="tr-TR" sz="1400" dirty="0" smtClean="0"/>
                        <a:t>Sıvı </a:t>
                      </a:r>
                      <a:r>
                        <a:rPr lang="tr-TR" sz="1400" dirty="0" err="1" smtClean="0"/>
                        <a:t>Nüfuziyet</a:t>
                      </a:r>
                      <a:r>
                        <a:rPr lang="tr-TR" sz="1400" baseline="0" dirty="0" smtClean="0"/>
                        <a:t> Direnci </a:t>
                      </a:r>
                      <a:endParaRPr lang="tr-TR" sz="1400" dirty="0"/>
                    </a:p>
                  </a:txBody>
                  <a:tcPr/>
                </a:tc>
                <a:tc>
                  <a:txBody>
                    <a:bodyPr/>
                    <a:lstStyle/>
                    <a:p>
                      <a:r>
                        <a:rPr lang="tr-TR" sz="1400" dirty="0" smtClean="0"/>
                        <a:t>EN ISO 6530</a:t>
                      </a:r>
                      <a:endParaRPr lang="tr-TR" sz="1400" dirty="0"/>
                    </a:p>
                  </a:txBody>
                  <a:tcPr/>
                </a:tc>
              </a:tr>
              <a:tr h="370840">
                <a:tc>
                  <a:txBody>
                    <a:bodyPr/>
                    <a:lstStyle/>
                    <a:p>
                      <a:pPr algn="r"/>
                      <a:r>
                        <a:rPr lang="tr-TR" sz="1400" dirty="0" smtClean="0"/>
                        <a:t>Tutuşmaya</a:t>
                      </a:r>
                      <a:r>
                        <a:rPr lang="tr-TR" sz="1400" baseline="0" dirty="0" smtClean="0"/>
                        <a:t> Karşı Dayanım </a:t>
                      </a:r>
                      <a:endParaRPr lang="tr-TR" sz="1400" dirty="0"/>
                    </a:p>
                  </a:txBody>
                  <a:tcPr/>
                </a:tc>
                <a:tc>
                  <a:txBody>
                    <a:bodyPr/>
                    <a:lstStyle/>
                    <a:p>
                      <a:r>
                        <a:rPr lang="tr-TR" sz="1400" dirty="0" smtClean="0"/>
                        <a:t>EN 13274-4 Metot 3</a:t>
                      </a:r>
                      <a:endParaRPr lang="tr-TR" sz="1400" dirty="0"/>
                    </a:p>
                  </a:txBody>
                  <a:tcPr/>
                </a:tc>
              </a:tr>
              <a:tr h="370840">
                <a:tc>
                  <a:txBody>
                    <a:bodyPr/>
                    <a:lstStyle/>
                    <a:p>
                      <a:pPr algn="r"/>
                      <a:r>
                        <a:rPr lang="tr-TR" sz="1400" dirty="0" smtClean="0"/>
                        <a:t>Aleve</a:t>
                      </a:r>
                      <a:r>
                        <a:rPr lang="tr-TR" sz="1400" baseline="0" dirty="0" smtClean="0"/>
                        <a:t> Karşı Dayanım </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EN 13274-4 Metot 3</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t>Dikiş</a:t>
                      </a:r>
                      <a:r>
                        <a:rPr lang="tr-TR" sz="1400" b="1" baseline="0" dirty="0" smtClean="0"/>
                        <a:t> Gereklilikleri</a:t>
                      </a:r>
                      <a:endParaRPr lang="tr-TR" sz="1400" b="1" dirty="0" smtClean="0"/>
                    </a:p>
                  </a:txBody>
                  <a:tcPr/>
                </a:tc>
                <a:tc>
                  <a:txBody>
                    <a:bodyPr/>
                    <a:lstStyle/>
                    <a:p>
                      <a:r>
                        <a:rPr lang="tr-TR" sz="1400" dirty="0" smtClean="0"/>
                        <a:t>EN ISO</a:t>
                      </a:r>
                      <a:r>
                        <a:rPr lang="tr-TR" sz="1400" baseline="0" dirty="0" smtClean="0"/>
                        <a:t> 13935-2</a:t>
                      </a:r>
                      <a:endParaRPr lang="tr-TR"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kern="1200" baseline="0" dirty="0" smtClean="0">
                          <a:solidFill>
                            <a:schemeClr val="dk1"/>
                          </a:solidFill>
                          <a:latin typeface="+mn-lt"/>
                          <a:ea typeface="+mn-ea"/>
                          <a:cs typeface="+mn-cs"/>
                        </a:rPr>
                        <a:t>Bağlantı Yerleri ve Aksesuarlar</a:t>
                      </a:r>
                      <a:endParaRPr lang="tr-TR" sz="1400" b="1" kern="1200" baseline="0" dirty="0">
                        <a:solidFill>
                          <a:schemeClr val="dk1"/>
                        </a:solidFill>
                        <a:latin typeface="+mn-lt"/>
                        <a:ea typeface="+mn-ea"/>
                        <a:cs typeface="+mn-cs"/>
                      </a:endParaRPr>
                    </a:p>
                  </a:txBody>
                  <a:tcPr/>
                </a:tc>
                <a:tc>
                  <a:txBody>
                    <a:bodyPr/>
                    <a:lstStyle/>
                    <a:p>
                      <a:r>
                        <a:rPr lang="tr-TR" sz="1400" dirty="0" smtClean="0"/>
                        <a:t>EN ISO 13935-2/</a:t>
                      </a:r>
                      <a:endParaRPr lang="tr-TR" sz="1400" dirty="0"/>
                    </a:p>
                  </a:txBody>
                  <a:tcPr/>
                </a:tc>
              </a:tr>
            </a:tbl>
          </a:graphicData>
        </a:graphic>
      </p:graphicFrame>
    </p:spTree>
    <p:extLst>
      <p:ext uri="{BB962C8B-B14F-4D97-AF65-F5344CB8AC3E}">
        <p14:creationId xmlns:p14="http://schemas.microsoft.com/office/powerpoint/2010/main" val="3305171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PATOJEN ORGANİZMALARA KARŞI KORUYUCU GİYECEKLER-EN 14126</a:t>
            </a:r>
            <a:endParaRPr lang="tr-TR" sz="3600" dirty="0">
              <a:solidFill>
                <a:srgbClr val="CC0000"/>
              </a:solidFill>
            </a:endParaRPr>
          </a:p>
        </p:txBody>
      </p:sp>
      <p:sp>
        <p:nvSpPr>
          <p:cNvPr id="6" name="Slayt Numarası Yer Tutucusu 5"/>
          <p:cNvSpPr>
            <a:spLocks noGrp="1"/>
          </p:cNvSpPr>
          <p:nvPr>
            <p:ph type="sldNum" sz="quarter" idx="12"/>
          </p:nvPr>
        </p:nvSpPr>
        <p:spPr/>
        <p:txBody>
          <a:bodyPr/>
          <a:lstStyle/>
          <a:p>
            <a:fld id="{E380BA0B-EACB-4EF8-A1EB-E48300EB92C4}" type="slidenum">
              <a:rPr lang="tr-TR" smtClean="0"/>
              <a:t>17</a:t>
            </a:fld>
            <a:endParaRPr lang="tr-TR"/>
          </a:p>
        </p:txBody>
      </p:sp>
      <p:graphicFrame>
        <p:nvGraphicFramePr>
          <p:cNvPr id="5" name="Tablo 4"/>
          <p:cNvGraphicFramePr>
            <a:graphicFrameLocks noGrp="1"/>
          </p:cNvGraphicFramePr>
          <p:nvPr>
            <p:extLst>
              <p:ext uri="{D42A27DB-BD31-4B8C-83A1-F6EECF244321}">
                <p14:modId xmlns:p14="http://schemas.microsoft.com/office/powerpoint/2010/main" val="2419205536"/>
              </p:ext>
            </p:extLst>
          </p:nvPr>
        </p:nvGraphicFramePr>
        <p:xfrm>
          <a:off x="2374900" y="1166595"/>
          <a:ext cx="6578600" cy="3530600"/>
        </p:xfrm>
        <a:graphic>
          <a:graphicData uri="http://schemas.openxmlformats.org/drawingml/2006/table">
            <a:tbl>
              <a:tblPr firstRow="1" bandRow="1">
                <a:tableStyleId>{5C22544A-7EE6-4342-B048-85BDC9FD1C3A}</a:tableStyleId>
              </a:tblPr>
              <a:tblGrid>
                <a:gridCol w="3289300"/>
                <a:gridCol w="3289300"/>
              </a:tblGrid>
              <a:tr h="260985">
                <a:tc>
                  <a:txBody>
                    <a:bodyPr/>
                    <a:lstStyle/>
                    <a:p>
                      <a:pPr algn="ctr"/>
                      <a:endParaRPr lang="tr-TR" dirty="0" smtClean="0">
                        <a:solidFill>
                          <a:schemeClr val="tx1"/>
                        </a:solidFill>
                      </a:endParaRPr>
                    </a:p>
                    <a:p>
                      <a:pPr algn="ctr"/>
                      <a:r>
                        <a:rPr lang="tr-TR" dirty="0" smtClean="0">
                          <a:solidFill>
                            <a:schemeClr val="tx1"/>
                          </a:solidFill>
                        </a:rPr>
                        <a:t>Test </a:t>
                      </a:r>
                      <a:endParaRPr lang="tr-TR" dirty="0">
                        <a:solidFill>
                          <a:schemeClr val="tx1"/>
                        </a:solidFill>
                      </a:endParaRPr>
                    </a:p>
                  </a:txBody>
                  <a:tcPr/>
                </a:tc>
                <a:tc>
                  <a:txBody>
                    <a:bodyPr/>
                    <a:lstStyle/>
                    <a:p>
                      <a:pPr algn="ctr"/>
                      <a:r>
                        <a:rPr lang="tr-TR" dirty="0" smtClean="0">
                          <a:solidFill>
                            <a:schemeClr val="tx1"/>
                          </a:solidFill>
                        </a:rPr>
                        <a:t>Standart</a:t>
                      </a:r>
                      <a:endParaRPr lang="tr-TR" dirty="0">
                        <a:solidFill>
                          <a:schemeClr val="tx1"/>
                        </a:solidFill>
                      </a:endParaRPr>
                    </a:p>
                  </a:txBody>
                  <a:tcPr/>
                </a:tc>
              </a:tr>
              <a:tr h="370840">
                <a:tc gridSpan="2">
                  <a:txBody>
                    <a:bodyPr/>
                    <a:lstStyle/>
                    <a:p>
                      <a:r>
                        <a:rPr lang="tr-TR" sz="1400" b="1" dirty="0" smtClean="0"/>
                        <a:t>Biyolojik Gereklilikler</a:t>
                      </a:r>
                      <a:endParaRPr lang="tr-TR" sz="1400" dirty="0"/>
                    </a:p>
                  </a:txBody>
                  <a:tcPr/>
                </a:tc>
                <a:tc hMerge="1">
                  <a:txBody>
                    <a:bodyPr/>
                    <a:lstStyle/>
                    <a:p>
                      <a:endParaRPr lang="tr-TR" dirty="0"/>
                    </a:p>
                  </a:txBody>
                  <a:tcPr/>
                </a:tc>
              </a:tr>
              <a:tr h="370840">
                <a:tc>
                  <a:txBody>
                    <a:bodyPr/>
                    <a:lstStyle/>
                    <a:p>
                      <a:pPr algn="r"/>
                      <a:r>
                        <a:rPr lang="tr-TR" sz="1400" dirty="0" smtClean="0"/>
                        <a:t>Sentetik Kan Kullanarak </a:t>
                      </a:r>
                      <a:r>
                        <a:rPr lang="tr-TR" sz="1400" dirty="0" err="1" smtClean="0"/>
                        <a:t>Nüfuziyet</a:t>
                      </a:r>
                      <a:r>
                        <a:rPr lang="tr-TR" sz="1400" dirty="0" smtClean="0"/>
                        <a:t> Testi </a:t>
                      </a:r>
                      <a:endParaRPr lang="tr-TR" sz="1400" dirty="0"/>
                    </a:p>
                  </a:txBody>
                  <a:tcPr/>
                </a:tc>
                <a:tc>
                  <a:txBody>
                    <a:bodyPr/>
                    <a:lstStyle/>
                    <a:p>
                      <a:r>
                        <a:rPr lang="tr-TR" sz="1400" dirty="0" smtClean="0"/>
                        <a:t>ISO/FDIS 16603</a:t>
                      </a:r>
                      <a:endParaRPr lang="tr-TR" sz="1400" dirty="0"/>
                    </a:p>
                  </a:txBody>
                  <a:tcPr/>
                </a:tc>
              </a:tr>
              <a:tr h="370840">
                <a:tc>
                  <a:txBody>
                    <a:bodyPr/>
                    <a:lstStyle/>
                    <a:p>
                      <a:pPr algn="r"/>
                      <a:r>
                        <a:rPr lang="tr-TR" sz="1400" dirty="0" smtClean="0"/>
                        <a:t>Virüse Karşı</a:t>
                      </a:r>
                      <a:r>
                        <a:rPr lang="tr-TR" sz="1400" baseline="0" dirty="0" smtClean="0"/>
                        <a:t> </a:t>
                      </a:r>
                      <a:r>
                        <a:rPr lang="tr-TR" sz="1400" baseline="0" dirty="0" err="1" smtClean="0"/>
                        <a:t>Nüfuziyet</a:t>
                      </a:r>
                      <a:r>
                        <a:rPr lang="tr-TR" sz="1400" baseline="0" dirty="0" smtClean="0"/>
                        <a:t> Testi  </a:t>
                      </a:r>
                      <a:endParaRPr lang="tr-TR"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dirty="0" smtClean="0"/>
                        <a:t>ISO/FDIS 16604</a:t>
                      </a:r>
                    </a:p>
                  </a:txBody>
                  <a:tcPr/>
                </a:tc>
              </a:tr>
              <a:tr h="370840">
                <a:tc>
                  <a:txBody>
                    <a:bodyPr/>
                    <a:lstStyle/>
                    <a:p>
                      <a:pPr algn="r"/>
                      <a:r>
                        <a:rPr lang="tr-TR" sz="1400" kern="1200" dirty="0" smtClean="0">
                          <a:solidFill>
                            <a:schemeClr val="dk1"/>
                          </a:solidFill>
                          <a:latin typeface="+mn-lt"/>
                          <a:ea typeface="+mn-ea"/>
                          <a:cs typeface="+mn-cs"/>
                        </a:rPr>
                        <a:t>Bakteri Bariyer </a:t>
                      </a:r>
                      <a:r>
                        <a:rPr lang="tr-TR" sz="1400" kern="1200" dirty="0" err="1" smtClean="0">
                          <a:solidFill>
                            <a:schemeClr val="dk1"/>
                          </a:solidFill>
                          <a:latin typeface="+mn-lt"/>
                          <a:ea typeface="+mn-ea"/>
                          <a:cs typeface="+mn-cs"/>
                        </a:rPr>
                        <a:t>Penetrasyonu</a:t>
                      </a:r>
                      <a:r>
                        <a:rPr lang="tr-TR" sz="1400" kern="1200" dirty="0" smtClean="0">
                          <a:solidFill>
                            <a:schemeClr val="dk1"/>
                          </a:solidFill>
                          <a:latin typeface="+mn-lt"/>
                          <a:ea typeface="+mn-ea"/>
                          <a:cs typeface="+mn-cs"/>
                        </a:rPr>
                        <a:t>-Islak</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0" dirty="0" smtClean="0"/>
                        <a:t>EN ISO 22610</a:t>
                      </a:r>
                    </a:p>
                  </a:txBody>
                  <a:tcPr/>
                </a:tc>
              </a:tr>
              <a:tr h="370840">
                <a:tc>
                  <a:txBody>
                    <a:bodyPr/>
                    <a:lstStyle/>
                    <a:p>
                      <a:pPr algn="r"/>
                      <a:r>
                        <a:rPr lang="it-IT" sz="1400" dirty="0" smtClean="0"/>
                        <a:t>Kontamine </a:t>
                      </a:r>
                      <a:r>
                        <a:rPr lang="tr-TR" sz="1400" dirty="0" smtClean="0"/>
                        <a:t>S</a:t>
                      </a:r>
                      <a:r>
                        <a:rPr lang="it-IT" sz="1400" dirty="0" smtClean="0"/>
                        <a:t>ıvı </a:t>
                      </a:r>
                      <a:r>
                        <a:rPr lang="tr-TR" sz="1400" dirty="0" smtClean="0"/>
                        <a:t>A</a:t>
                      </a:r>
                      <a:r>
                        <a:rPr lang="it-IT" sz="1400" dirty="0" smtClean="0"/>
                        <a:t>erosollerin </a:t>
                      </a:r>
                      <a:r>
                        <a:rPr lang="tr-TR" sz="1400" dirty="0" smtClean="0"/>
                        <a:t>P</a:t>
                      </a:r>
                      <a:r>
                        <a:rPr lang="it-IT" sz="1400" dirty="0" smtClean="0"/>
                        <a:t>enetrasyon </a:t>
                      </a:r>
                      <a:r>
                        <a:rPr lang="tr-TR" sz="1400" dirty="0" smtClean="0"/>
                        <a:t>D</a:t>
                      </a:r>
                      <a:r>
                        <a:rPr lang="it-IT" sz="1400" dirty="0" smtClean="0"/>
                        <a:t>irenci</a:t>
                      </a:r>
                      <a:endParaRPr lang="tr-TR" sz="1400" dirty="0"/>
                    </a:p>
                  </a:txBody>
                  <a:tcPr/>
                </a:tc>
                <a:tc>
                  <a:txBody>
                    <a:bodyPr/>
                    <a:lstStyle/>
                    <a:p>
                      <a:r>
                        <a:rPr lang="tr-TR" sz="1400" dirty="0" smtClean="0"/>
                        <a:t>EN ISO 22611</a:t>
                      </a:r>
                      <a:endParaRPr lang="tr-TR" sz="1400" dirty="0"/>
                    </a:p>
                  </a:txBody>
                  <a:tcPr/>
                </a:tc>
              </a:tr>
              <a:tr h="370840">
                <a:tc>
                  <a:txBody>
                    <a:bodyPr/>
                    <a:lstStyle/>
                    <a:p>
                      <a:pPr algn="r"/>
                      <a:r>
                        <a:rPr lang="tr-TR" sz="1400" dirty="0" smtClean="0"/>
                        <a:t>Kirlenmiş Katı Parçacıkların Nüfuz Etmesine Karşı Direnç</a:t>
                      </a:r>
                      <a:endParaRPr lang="tr-TR" sz="1400" dirty="0"/>
                    </a:p>
                  </a:txBody>
                  <a:tcPr/>
                </a:tc>
                <a:tc>
                  <a:txBody>
                    <a:bodyPr/>
                    <a:lstStyle/>
                    <a:p>
                      <a:r>
                        <a:rPr lang="tr-TR" sz="1400" dirty="0" smtClean="0"/>
                        <a:t>EN ISO 22612</a:t>
                      </a:r>
                      <a:endParaRPr lang="tr-TR"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b="1" dirty="0" smtClean="0"/>
                        <a:t>Genel</a:t>
                      </a:r>
                      <a:r>
                        <a:rPr lang="tr-TR" sz="1400" b="1" baseline="0" dirty="0" smtClean="0"/>
                        <a:t> </a:t>
                      </a:r>
                      <a:r>
                        <a:rPr lang="tr-TR" sz="1400" b="1" dirty="0" smtClean="0"/>
                        <a:t>Gereklilikler</a:t>
                      </a:r>
                      <a:endParaRPr lang="tr-TR" sz="1400" dirty="0"/>
                    </a:p>
                  </a:txBody>
                  <a:tcPr/>
                </a:tc>
                <a:tc>
                  <a:txBody>
                    <a:bodyPr/>
                    <a:lstStyle/>
                    <a:p>
                      <a:r>
                        <a:rPr lang="tr-TR" sz="1400" dirty="0" smtClean="0"/>
                        <a:t>EN 340</a:t>
                      </a:r>
                      <a:endParaRPr lang="tr-TR" sz="1400" dirty="0"/>
                    </a:p>
                  </a:txBody>
                  <a:tcPr/>
                </a:tc>
              </a:tr>
            </a:tbl>
          </a:graphicData>
        </a:graphic>
      </p:graphicFrame>
    </p:spTree>
    <p:extLst>
      <p:ext uri="{BB962C8B-B14F-4D97-AF65-F5344CB8AC3E}">
        <p14:creationId xmlns:p14="http://schemas.microsoft.com/office/powerpoint/2010/main" val="209498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2</a:t>
            </a:fld>
            <a:endParaRPr lang="tr-TR"/>
          </a:p>
        </p:txBody>
      </p:sp>
      <p:sp>
        <p:nvSpPr>
          <p:cNvPr id="9" name="Rectangle 2"/>
          <p:cNvSpPr>
            <a:spLocks noGrp="1" noChangeArrowheads="1"/>
          </p:cNvSpPr>
          <p:nvPr/>
        </p:nvSpPr>
        <p:spPr>
          <a:xfrm>
            <a:off x="693477" y="680244"/>
            <a:ext cx="7776095" cy="792162"/>
          </a:xfrm>
          <a:prstGeom prst="rect">
            <a:avLst/>
          </a:prstGeom>
          <a:ln>
            <a:solidFill>
              <a:schemeClr val="tx1"/>
            </a:solidFill>
          </a:ln>
          <a:effectLst>
            <a:innerShdw blurRad="63500" dist="50800" dir="81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anchor="b">
            <a:noAutofit/>
          </a:bodyPr>
          <a:lstStyle>
            <a:lvl1pPr algn="l" rtl="0"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tr-TR" altLang="tr-TR" b="1" dirty="0" smtClean="0">
                <a:solidFill>
                  <a:schemeClr val="bg1"/>
                </a:solidFill>
                <a:effectLst>
                  <a:outerShdw blurRad="38100" dist="38100" dir="2700000" algn="tl">
                    <a:srgbClr val="000000">
                      <a:alpha val="43137"/>
                    </a:srgbClr>
                  </a:outerShdw>
                </a:effectLst>
                <a:latin typeface="Calibri" panose="020F0502020204030204" pitchFamily="34" charset="0"/>
              </a:rPr>
              <a:t>MASKELER</a:t>
            </a:r>
            <a:r>
              <a:rPr lang="tr-TR" altLang="tr-TR" sz="2200" b="1" dirty="0" smtClean="0">
                <a:solidFill>
                  <a:schemeClr val="bg1"/>
                </a:solidFill>
                <a:effectLst>
                  <a:outerShdw blurRad="38100" dist="38100" dir="2700000" algn="tl">
                    <a:srgbClr val="000000">
                      <a:alpha val="43137"/>
                    </a:srgbClr>
                  </a:outerShdw>
                </a:effectLst>
                <a:latin typeface="Calibri" panose="020F0502020204030204" pitchFamily="34" charset="0"/>
              </a:rPr>
              <a:t> </a:t>
            </a:r>
            <a:endParaRPr lang="tr-TR" altLang="tr-TR" sz="2200" b="1" dirty="0">
              <a:solidFill>
                <a:schemeClr val="bg1"/>
              </a:solidFill>
              <a:effectLst>
                <a:outerShdw blurRad="38100" dist="38100" dir="2700000" algn="tl">
                  <a:srgbClr val="000000">
                    <a:alpha val="43137"/>
                  </a:srgbClr>
                </a:outerShdw>
              </a:effectLst>
              <a:latin typeface="Calibri" panose="020F0502020204030204" pitchFamily="34" charset="0"/>
            </a:endParaRPr>
          </a:p>
        </p:txBody>
      </p:sp>
      <p:sp>
        <p:nvSpPr>
          <p:cNvPr id="12" name="Rectangle 2"/>
          <p:cNvSpPr>
            <a:spLocks noGrp="1" noChangeArrowheads="1"/>
          </p:cNvSpPr>
          <p:nvPr/>
        </p:nvSpPr>
        <p:spPr>
          <a:xfrm>
            <a:off x="693476" y="2108994"/>
            <a:ext cx="7776095" cy="792162"/>
          </a:xfrm>
          <a:prstGeom prst="rect">
            <a:avLst/>
          </a:prstGeom>
          <a:ln>
            <a:solidFill>
              <a:schemeClr val="tx1"/>
            </a:solidFill>
          </a:ln>
          <a:effectLst>
            <a:innerShdw blurRad="63500" dist="50800" dir="81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anchor="b">
            <a:noAutofit/>
          </a:bodyPr>
          <a:lstStyle>
            <a:lvl1pPr algn="l" rtl="0"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tr-TR" altLang="tr-TR" b="1" dirty="0">
                <a:solidFill>
                  <a:schemeClr val="bg1"/>
                </a:solidFill>
                <a:effectLst>
                  <a:outerShdw blurRad="38100" dist="38100" dir="2700000" algn="tl">
                    <a:srgbClr val="000000">
                      <a:alpha val="43137"/>
                    </a:srgbClr>
                  </a:outerShdw>
                </a:effectLst>
                <a:latin typeface="Calibri" panose="020F0502020204030204" pitchFamily="34" charset="0"/>
              </a:rPr>
              <a:t>CERRAHİ ÖRTÜ VE ÖNLÜKLER </a:t>
            </a:r>
          </a:p>
        </p:txBody>
      </p:sp>
      <p:sp>
        <p:nvSpPr>
          <p:cNvPr id="13" name="Rectangle 2"/>
          <p:cNvSpPr>
            <a:spLocks noGrp="1" noChangeArrowheads="1"/>
          </p:cNvSpPr>
          <p:nvPr/>
        </p:nvSpPr>
        <p:spPr>
          <a:xfrm>
            <a:off x="693475" y="3537744"/>
            <a:ext cx="7776095" cy="792162"/>
          </a:xfrm>
          <a:prstGeom prst="rect">
            <a:avLst/>
          </a:prstGeom>
          <a:ln>
            <a:solidFill>
              <a:schemeClr val="tx1"/>
            </a:solidFill>
          </a:ln>
          <a:effectLst>
            <a:innerShdw blurRad="63500" dist="50800" dir="8100000">
              <a:prstClr val="black">
                <a:alpha val="50000"/>
              </a:prstClr>
            </a:innerShdw>
          </a:effectLst>
        </p:spPr>
        <p:style>
          <a:lnRef idx="0">
            <a:schemeClr val="accent1"/>
          </a:lnRef>
          <a:fillRef idx="3">
            <a:schemeClr val="accent1"/>
          </a:fillRef>
          <a:effectRef idx="3">
            <a:schemeClr val="accent1"/>
          </a:effectRef>
          <a:fontRef idx="minor">
            <a:schemeClr val="lt1"/>
          </a:fontRef>
        </p:style>
        <p:txBody>
          <a:bodyPr vert="horz" anchor="b">
            <a:noAutofit/>
          </a:bodyPr>
          <a:lstStyle>
            <a:lvl1pPr algn="l" rtl="0"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fontAlgn="auto">
              <a:spcAft>
                <a:spcPts val="0"/>
              </a:spcAft>
              <a:defRPr/>
            </a:pPr>
            <a:r>
              <a:rPr lang="tr-TR" altLang="tr-TR" b="1" dirty="0">
                <a:solidFill>
                  <a:schemeClr val="bg1"/>
                </a:solidFill>
                <a:effectLst>
                  <a:outerShdw blurRad="38100" dist="38100" dir="2700000" algn="tl">
                    <a:srgbClr val="000000">
                      <a:alpha val="43137"/>
                    </a:srgbClr>
                  </a:outerShdw>
                </a:effectLst>
                <a:latin typeface="Calibri" panose="020F0502020204030204" pitchFamily="34" charset="0"/>
              </a:rPr>
              <a:t>KORUYUCU GİYSİLER</a:t>
            </a:r>
          </a:p>
        </p:txBody>
      </p:sp>
    </p:spTree>
    <p:extLst>
      <p:ext uri="{BB962C8B-B14F-4D97-AF65-F5344CB8AC3E}">
        <p14:creationId xmlns:p14="http://schemas.microsoft.com/office/powerpoint/2010/main" val="1631716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3</a:t>
            </a:fld>
            <a:endParaRPr lang="tr-TR"/>
          </a:p>
        </p:txBody>
      </p:sp>
      <p:sp>
        <p:nvSpPr>
          <p:cNvPr id="2" name="İçerik Yer Tutucusu 1"/>
          <p:cNvSpPr>
            <a:spLocks noGrp="1"/>
          </p:cNvSpPr>
          <p:nvPr>
            <p:ph idx="1"/>
          </p:nvPr>
        </p:nvSpPr>
        <p:spPr>
          <a:xfrm>
            <a:off x="838200" y="2749550"/>
            <a:ext cx="10515600" cy="1873164"/>
          </a:xfrm>
        </p:spPr>
        <p:txBody>
          <a:bodyPr>
            <a:noAutofit/>
          </a:bodyPr>
          <a:lstStyle/>
          <a:p>
            <a:pPr marL="0" indent="0" algn="ctr">
              <a:buNone/>
            </a:pPr>
            <a:r>
              <a:rPr lang="tr-TR" sz="6000" dirty="0" smtClean="0">
                <a:solidFill>
                  <a:srgbClr val="CC0000"/>
                </a:solidFill>
              </a:rPr>
              <a:t>MASKELER </a:t>
            </a:r>
            <a:endParaRPr lang="tr-TR" sz="6000" dirty="0">
              <a:solidFill>
                <a:srgbClr val="CC0000"/>
              </a:solidFill>
            </a:endParaRPr>
          </a:p>
        </p:txBody>
      </p:sp>
    </p:spTree>
    <p:extLst>
      <p:ext uri="{BB962C8B-B14F-4D97-AF65-F5344CB8AC3E}">
        <p14:creationId xmlns:p14="http://schemas.microsoft.com/office/powerpoint/2010/main" val="1410515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TIBBİ YÜZ </a:t>
            </a:r>
            <a:r>
              <a:rPr lang="tr-TR" sz="3600" b="1" i="0" u="none" strike="noStrike" dirty="0" smtClean="0">
                <a:solidFill>
                  <a:srgbClr val="CC0000"/>
                </a:solidFill>
                <a:effectLst/>
                <a:latin typeface="Calibri" panose="020F0502020204030204" pitchFamily="34" charset="0"/>
              </a:rPr>
              <a:t>MASKELERİ-EN 14683</a:t>
            </a:r>
            <a:endParaRPr lang="tr-TR" sz="3600" dirty="0">
              <a:solidFill>
                <a:srgbClr val="CC0000"/>
              </a:solidFill>
            </a:endParaRPr>
          </a:p>
        </p:txBody>
      </p:sp>
      <p:sp>
        <p:nvSpPr>
          <p:cNvPr id="6" name="Slayt Numarası Yer Tutucusu 5"/>
          <p:cNvSpPr>
            <a:spLocks noGrp="1"/>
          </p:cNvSpPr>
          <p:nvPr>
            <p:ph type="sldNum" sz="quarter" idx="12"/>
          </p:nvPr>
        </p:nvSpPr>
        <p:spPr/>
        <p:txBody>
          <a:bodyPr/>
          <a:lstStyle/>
          <a:p>
            <a:fld id="{E380BA0B-EACB-4EF8-A1EB-E48300EB92C4}" type="slidenum">
              <a:rPr lang="tr-TR" smtClean="0"/>
              <a:t>4</a:t>
            </a:fld>
            <a:endParaRPr lang="tr-TR"/>
          </a:p>
        </p:txBody>
      </p:sp>
      <p:sp>
        <p:nvSpPr>
          <p:cNvPr id="3" name="Metin kutusu 2"/>
          <p:cNvSpPr txBox="1"/>
          <p:nvPr/>
        </p:nvSpPr>
        <p:spPr>
          <a:xfrm>
            <a:off x="569662" y="954432"/>
            <a:ext cx="10880521" cy="2308324"/>
          </a:xfrm>
          <a:prstGeom prst="rect">
            <a:avLst/>
          </a:prstGeom>
          <a:noFill/>
        </p:spPr>
        <p:txBody>
          <a:bodyPr wrap="square" rtlCol="0">
            <a:spAutoFit/>
          </a:bodyPr>
          <a:lstStyle/>
          <a:p>
            <a:r>
              <a:rPr lang="tr-TR" dirty="0"/>
              <a:t>H</a:t>
            </a:r>
            <a:r>
              <a:rPr lang="tr-TR" dirty="0" smtClean="0"/>
              <a:t>asta </a:t>
            </a:r>
            <a:r>
              <a:rPr lang="tr-TR" dirty="0"/>
              <a:t>ve personel arasında </a:t>
            </a:r>
            <a:r>
              <a:rPr lang="tr-TR" dirty="0" err="1"/>
              <a:t>enfektif</a:t>
            </a:r>
            <a:r>
              <a:rPr lang="tr-TR" dirty="0"/>
              <a:t> ajanların doğrudan geçişini en aza indirmek amacıyla bir engel oluşturmak için ağzı ve burnu örten tıbbi </a:t>
            </a:r>
            <a:r>
              <a:rPr lang="tr-TR" dirty="0" smtClean="0"/>
              <a:t>donanımlardır. </a:t>
            </a:r>
            <a:endParaRPr lang="tr-TR" dirty="0"/>
          </a:p>
          <a:p>
            <a:r>
              <a:rPr lang="tr-TR" dirty="0" smtClean="0"/>
              <a:t>Genel olarak damlacık yolu ile bulaşan patojenlere karşı kısmi koruma sağlayan tek kullanımlık tıbbi malzemelerdir.</a:t>
            </a:r>
          </a:p>
          <a:p>
            <a:r>
              <a:rPr lang="tr-TR" dirty="0"/>
              <a:t>T</a:t>
            </a:r>
            <a:r>
              <a:rPr lang="tr-TR" dirty="0" smtClean="0"/>
              <a:t>ıbbi </a:t>
            </a:r>
            <a:r>
              <a:rPr lang="tr-TR" dirty="0"/>
              <a:t>yüz maskeleri için yapım, tasarım, performans gereklilikleri ve deney </a:t>
            </a:r>
            <a:r>
              <a:rPr lang="tr-TR" dirty="0" smtClean="0"/>
              <a:t>yöntemleri </a:t>
            </a:r>
            <a:r>
              <a:rPr lang="tr-TR" b="1" dirty="0" smtClean="0"/>
              <a:t>TS EN 14683 </a:t>
            </a:r>
            <a:r>
              <a:rPr lang="tr-TR" dirty="0" smtClean="0"/>
              <a:t>standardına göre belirlenmektedir.</a:t>
            </a:r>
          </a:p>
          <a:p>
            <a:r>
              <a:rPr lang="tr-TR" dirty="0" smtClean="0"/>
              <a:t> </a:t>
            </a:r>
          </a:p>
          <a:p>
            <a:endParaRPr lang="tr-TR" dirty="0" smtClean="0"/>
          </a:p>
          <a:p>
            <a:endParaRPr lang="tr-TR" dirty="0"/>
          </a:p>
        </p:txBody>
      </p:sp>
      <p:pic>
        <p:nvPicPr>
          <p:cNvPr id="17" name="Resim 16"/>
          <p:cNvPicPr>
            <a:picLocks noChangeAspect="1"/>
          </p:cNvPicPr>
          <p:nvPr/>
        </p:nvPicPr>
        <p:blipFill>
          <a:blip r:embed="rId2"/>
          <a:stretch>
            <a:fillRect/>
          </a:stretch>
        </p:blipFill>
        <p:spPr>
          <a:xfrm>
            <a:off x="8946160" y="3422708"/>
            <a:ext cx="2627090" cy="2137294"/>
          </a:xfrm>
          <a:prstGeom prst="rect">
            <a:avLst/>
          </a:prstGeom>
          <a:ln>
            <a:solidFill>
              <a:srgbClr val="0070C0"/>
            </a:solidFill>
          </a:ln>
        </p:spPr>
      </p:pic>
      <p:sp>
        <p:nvSpPr>
          <p:cNvPr id="4" name="Dikdörtgen 3"/>
          <p:cNvSpPr/>
          <p:nvPr/>
        </p:nvSpPr>
        <p:spPr>
          <a:xfrm>
            <a:off x="631971" y="2648190"/>
            <a:ext cx="8054130" cy="3831818"/>
          </a:xfrm>
          <a:prstGeom prst="rect">
            <a:avLst/>
          </a:prstGeom>
        </p:spPr>
        <p:txBody>
          <a:bodyPr wrap="square">
            <a:spAutoFit/>
          </a:bodyPr>
          <a:lstStyle/>
          <a:p>
            <a:pPr marL="285750" indent="-285750" algn="just">
              <a:lnSpc>
                <a:spcPct val="150000"/>
              </a:lnSpc>
              <a:buFont typeface="Wingdings" panose="05000000000000000000" pitchFamily="2" charset="2"/>
              <a:buChar char="Ø"/>
            </a:pPr>
            <a:r>
              <a:rPr lang="tr-TR" b="1" dirty="0"/>
              <a:t>Tip I tıbbi yüz maskeleri</a:t>
            </a:r>
            <a:r>
              <a:rPr lang="tr-TR" dirty="0"/>
              <a:t>, özellikle </a:t>
            </a:r>
            <a:r>
              <a:rPr lang="tr-TR" dirty="0" err="1"/>
              <a:t>epidemik</a:t>
            </a:r>
            <a:r>
              <a:rPr lang="tr-TR" dirty="0"/>
              <a:t> veya </a:t>
            </a:r>
            <a:r>
              <a:rPr lang="tr-TR" dirty="0" err="1"/>
              <a:t>pandemik</a:t>
            </a:r>
            <a:r>
              <a:rPr lang="tr-TR" dirty="0"/>
              <a:t> durumlarda enfeksiyonların yayılma riskini azaltmak amacıyla sadece hastalar ve diğer kişiler için kullanılmalıdır. Tip I maskeler, ameliyathanelerde veya benzer şartlara sahip diğer tıbbi ortamlarda profesyonel sağlık çalışanlarının kullanması için tasarlanmamıştır. </a:t>
            </a:r>
          </a:p>
          <a:p>
            <a:pPr marL="285750" indent="-285750" algn="just">
              <a:lnSpc>
                <a:spcPct val="150000"/>
              </a:lnSpc>
              <a:buFont typeface="Wingdings" panose="05000000000000000000" pitchFamily="2" charset="2"/>
              <a:buChar char="Ø"/>
            </a:pPr>
            <a:r>
              <a:rPr lang="tr-TR" b="1" dirty="0"/>
              <a:t>Tip II tıbbi yüz maskeleri</a:t>
            </a:r>
            <a:r>
              <a:rPr lang="tr-TR" dirty="0"/>
              <a:t>, ameliyathanelerde veya benzer şartlara sahip tıbbi ortamlarda özellikle profesyonel sağlık çalışanlarının kullanımı için tasarlanmıştır. </a:t>
            </a:r>
          </a:p>
          <a:p>
            <a:pPr marL="285750" indent="-285750" algn="just">
              <a:lnSpc>
                <a:spcPct val="150000"/>
              </a:lnSpc>
              <a:buFont typeface="Wingdings" panose="05000000000000000000" pitchFamily="2" charset="2"/>
              <a:buChar char="Ø"/>
            </a:pPr>
            <a:r>
              <a:rPr lang="tr-TR" b="1" dirty="0"/>
              <a:t>Tip IIR tıbbi yüz maskeleri </a:t>
            </a:r>
            <a:r>
              <a:rPr lang="tr-TR" dirty="0"/>
              <a:t>ise tıbbi yüz maskesinin sıvıların sıçramaya geçişine karşı direnci olan maskelerdir. </a:t>
            </a:r>
          </a:p>
        </p:txBody>
      </p:sp>
    </p:spTree>
    <p:extLst>
      <p:ext uri="{BB962C8B-B14F-4D97-AF65-F5344CB8AC3E}">
        <p14:creationId xmlns:p14="http://schemas.microsoft.com/office/powerpoint/2010/main" val="2887840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yt Numarası Yer Tutucusu 5"/>
          <p:cNvSpPr>
            <a:spLocks noGrp="1"/>
          </p:cNvSpPr>
          <p:nvPr>
            <p:ph type="sldNum" sz="quarter" idx="12"/>
          </p:nvPr>
        </p:nvSpPr>
        <p:spPr/>
        <p:txBody>
          <a:bodyPr/>
          <a:lstStyle/>
          <a:p>
            <a:fld id="{E380BA0B-EACB-4EF8-A1EB-E48300EB92C4}" type="slidenum">
              <a:rPr lang="tr-TR" smtClean="0"/>
              <a:t>5</a:t>
            </a:fld>
            <a:endParaRPr lang="tr-TR"/>
          </a:p>
        </p:txBody>
      </p:sp>
      <p:grpSp>
        <p:nvGrpSpPr>
          <p:cNvPr id="30" name="Grup 29"/>
          <p:cNvGrpSpPr/>
          <p:nvPr/>
        </p:nvGrpSpPr>
        <p:grpSpPr>
          <a:xfrm>
            <a:off x="436227" y="1568741"/>
            <a:ext cx="7164200" cy="4363513"/>
            <a:chOff x="595617" y="1320794"/>
            <a:chExt cx="8908411" cy="4938631"/>
          </a:xfrm>
        </p:grpSpPr>
        <p:pic>
          <p:nvPicPr>
            <p:cNvPr id="2" name="Resim 1"/>
            <p:cNvPicPr>
              <a:picLocks noChangeAspect="1"/>
            </p:cNvPicPr>
            <p:nvPr/>
          </p:nvPicPr>
          <p:blipFill>
            <a:blip r:embed="rId2"/>
            <a:stretch>
              <a:fillRect/>
            </a:stretch>
          </p:blipFill>
          <p:spPr>
            <a:xfrm>
              <a:off x="3136783" y="2878925"/>
              <a:ext cx="4790814" cy="3380500"/>
            </a:xfrm>
            <a:prstGeom prst="rect">
              <a:avLst/>
            </a:prstGeom>
          </p:spPr>
        </p:pic>
        <p:sp>
          <p:nvSpPr>
            <p:cNvPr id="4" name="Dikdörtgen 3"/>
            <p:cNvSpPr/>
            <p:nvPr/>
          </p:nvSpPr>
          <p:spPr>
            <a:xfrm>
              <a:off x="4496498" y="1320794"/>
              <a:ext cx="1786856" cy="520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Kulak Tutma Lastikleri </a:t>
              </a:r>
              <a:endParaRPr lang="tr-TR" dirty="0">
                <a:solidFill>
                  <a:schemeClr val="tx1"/>
                </a:solidFill>
              </a:endParaRPr>
            </a:p>
          </p:txBody>
        </p:sp>
        <p:cxnSp>
          <p:nvCxnSpPr>
            <p:cNvPr id="11" name="Düz Ok Bağlayıcısı 10"/>
            <p:cNvCxnSpPr/>
            <p:nvPr/>
          </p:nvCxnSpPr>
          <p:spPr>
            <a:xfrm flipV="1">
              <a:off x="4018328" y="1912690"/>
              <a:ext cx="478170" cy="8137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Düz Ok Bağlayıcısı 12"/>
            <p:cNvCxnSpPr/>
            <p:nvPr/>
          </p:nvCxnSpPr>
          <p:spPr>
            <a:xfrm flipH="1" flipV="1">
              <a:off x="6342077" y="1912690"/>
              <a:ext cx="780176" cy="989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Dikdörtgen 17"/>
            <p:cNvSpPr/>
            <p:nvPr/>
          </p:nvSpPr>
          <p:spPr>
            <a:xfrm>
              <a:off x="712190" y="2448871"/>
              <a:ext cx="1786856" cy="520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schemeClr val="tx1"/>
                  </a:solidFill>
                </a:rPr>
                <a:t>Nonwoven</a:t>
              </a:r>
              <a:r>
                <a:rPr lang="tr-TR" dirty="0" smtClean="0">
                  <a:solidFill>
                    <a:schemeClr val="tx1"/>
                  </a:solidFill>
                </a:rPr>
                <a:t> Kumaş </a:t>
              </a:r>
              <a:endParaRPr lang="tr-TR" dirty="0">
                <a:solidFill>
                  <a:schemeClr val="tx1"/>
                </a:solidFill>
              </a:endParaRPr>
            </a:p>
          </p:txBody>
        </p:sp>
        <p:cxnSp>
          <p:nvCxnSpPr>
            <p:cNvPr id="22" name="Düz Ok Bağlayıcısı 21"/>
            <p:cNvCxnSpPr/>
            <p:nvPr/>
          </p:nvCxnSpPr>
          <p:spPr>
            <a:xfrm flipH="1" flipV="1">
              <a:off x="2382473" y="3053593"/>
              <a:ext cx="662731" cy="771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Dikdörtgen 22"/>
            <p:cNvSpPr/>
            <p:nvPr/>
          </p:nvSpPr>
          <p:spPr>
            <a:xfrm>
              <a:off x="7717172" y="5117968"/>
              <a:ext cx="1786856" cy="520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err="1" smtClean="0">
                  <a:solidFill>
                    <a:schemeClr val="tx1"/>
                  </a:solidFill>
                </a:rPr>
                <a:t>Ultrasonik</a:t>
              </a:r>
              <a:r>
                <a:rPr lang="tr-TR" dirty="0" smtClean="0">
                  <a:solidFill>
                    <a:schemeClr val="tx1"/>
                  </a:solidFill>
                </a:rPr>
                <a:t> Dikişler </a:t>
              </a:r>
              <a:endParaRPr lang="tr-TR" dirty="0">
                <a:solidFill>
                  <a:schemeClr val="tx1"/>
                </a:solidFill>
              </a:endParaRPr>
            </a:p>
          </p:txBody>
        </p:sp>
        <p:cxnSp>
          <p:nvCxnSpPr>
            <p:cNvPr id="25" name="Düz Ok Bağlayıcısı 24"/>
            <p:cNvCxnSpPr/>
            <p:nvPr/>
          </p:nvCxnSpPr>
          <p:spPr>
            <a:xfrm flipV="1">
              <a:off x="6828639" y="5134062"/>
              <a:ext cx="796954" cy="33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Dikdörtgen 25"/>
            <p:cNvSpPr/>
            <p:nvPr/>
          </p:nvSpPr>
          <p:spPr>
            <a:xfrm>
              <a:off x="595617" y="5107951"/>
              <a:ext cx="1786856" cy="5201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solidFill>
                    <a:schemeClr val="tx1"/>
                  </a:solidFill>
                </a:rPr>
                <a:t>Pile</a:t>
              </a:r>
              <a:endParaRPr lang="tr-TR" dirty="0">
                <a:solidFill>
                  <a:schemeClr val="tx1"/>
                </a:solidFill>
              </a:endParaRPr>
            </a:p>
          </p:txBody>
        </p:sp>
        <p:cxnSp>
          <p:nvCxnSpPr>
            <p:cNvPr id="28" name="Düz Ok Bağlayıcısı 27"/>
            <p:cNvCxnSpPr/>
            <p:nvPr/>
          </p:nvCxnSpPr>
          <p:spPr>
            <a:xfrm flipH="1">
              <a:off x="2382473" y="5025006"/>
              <a:ext cx="780177" cy="234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pic>
        <p:nvPicPr>
          <p:cNvPr id="29" name="Resim 28"/>
          <p:cNvPicPr>
            <a:picLocks noChangeAspect="1"/>
          </p:cNvPicPr>
          <p:nvPr/>
        </p:nvPicPr>
        <p:blipFill>
          <a:blip r:embed="rId3"/>
          <a:stretch>
            <a:fillRect/>
          </a:stretch>
        </p:blipFill>
        <p:spPr>
          <a:xfrm>
            <a:off x="7554468" y="1568741"/>
            <a:ext cx="4045052" cy="2340676"/>
          </a:xfrm>
          <a:prstGeom prst="rect">
            <a:avLst/>
          </a:prstGeom>
        </p:spPr>
      </p:pic>
      <p:sp>
        <p:nvSpPr>
          <p:cNvPr id="31"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TIBBİ YÜZ </a:t>
            </a:r>
            <a:r>
              <a:rPr lang="tr-TR" sz="3600" b="1" i="0" u="none" strike="noStrike" dirty="0" smtClean="0">
                <a:solidFill>
                  <a:srgbClr val="CC0000"/>
                </a:solidFill>
                <a:effectLst/>
                <a:latin typeface="Calibri" panose="020F0502020204030204" pitchFamily="34" charset="0"/>
              </a:rPr>
              <a:t>MASKELERİ-EN 14683</a:t>
            </a:r>
            <a:endParaRPr lang="tr-TR" sz="3600" dirty="0">
              <a:solidFill>
                <a:srgbClr val="CC0000"/>
              </a:solidFill>
            </a:endParaRPr>
          </a:p>
        </p:txBody>
      </p:sp>
    </p:spTree>
    <p:extLst>
      <p:ext uri="{BB962C8B-B14F-4D97-AF65-F5344CB8AC3E}">
        <p14:creationId xmlns:p14="http://schemas.microsoft.com/office/powerpoint/2010/main" val="721271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6</a:t>
            </a:fld>
            <a:endParaRPr lang="tr-TR"/>
          </a:p>
        </p:txBody>
      </p:sp>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TIBBİ YÜZ </a:t>
            </a:r>
            <a:r>
              <a:rPr lang="tr-TR" sz="3600" b="1" i="0" u="none" strike="noStrike" dirty="0" smtClean="0">
                <a:solidFill>
                  <a:srgbClr val="CC0000"/>
                </a:solidFill>
                <a:effectLst/>
                <a:latin typeface="Calibri" panose="020F0502020204030204" pitchFamily="34" charset="0"/>
              </a:rPr>
              <a:t>MASKELERİ-EN 14683</a:t>
            </a:r>
            <a:endParaRPr lang="tr-TR" sz="3600" dirty="0">
              <a:solidFill>
                <a:srgbClr val="CC0000"/>
              </a:solidFill>
            </a:endParaRPr>
          </a:p>
        </p:txBody>
      </p:sp>
      <p:sp>
        <p:nvSpPr>
          <p:cNvPr id="11" name="Metin kutusu 10"/>
          <p:cNvSpPr txBox="1"/>
          <p:nvPr/>
        </p:nvSpPr>
        <p:spPr>
          <a:xfrm>
            <a:off x="646674" y="716131"/>
            <a:ext cx="10880521" cy="3000821"/>
          </a:xfrm>
          <a:prstGeom prst="rect">
            <a:avLst/>
          </a:prstGeom>
          <a:noFill/>
        </p:spPr>
        <p:txBody>
          <a:bodyPr wrap="square" rtlCol="0">
            <a:spAutoFit/>
          </a:bodyPr>
          <a:lstStyle/>
          <a:p>
            <a:r>
              <a:rPr lang="tr-TR" sz="1400" dirty="0"/>
              <a:t>Tıbbi yüz maskeleri için </a:t>
            </a:r>
            <a:r>
              <a:rPr lang="tr-TR" sz="1400" dirty="0" smtClean="0"/>
              <a:t>Genel </a:t>
            </a:r>
            <a:r>
              <a:rPr lang="tr-TR" sz="1400" dirty="0"/>
              <a:t>G</a:t>
            </a:r>
            <a:r>
              <a:rPr lang="tr-TR" sz="1400" dirty="0" smtClean="0"/>
              <a:t>ereklilikler ve Performans </a:t>
            </a:r>
            <a:r>
              <a:rPr lang="tr-TR" sz="1400" dirty="0"/>
              <a:t>G</a:t>
            </a:r>
            <a:r>
              <a:rPr lang="tr-TR" sz="1400" dirty="0" smtClean="0"/>
              <a:t>ereklilikleri aşağıda verilmiştir.</a:t>
            </a:r>
          </a:p>
          <a:p>
            <a:endParaRPr lang="tr-TR" sz="700" b="1" u="sng" dirty="0" smtClean="0">
              <a:solidFill>
                <a:srgbClr val="FF0000"/>
              </a:solidFill>
            </a:endParaRPr>
          </a:p>
          <a:p>
            <a:r>
              <a:rPr lang="tr-TR" sz="1400" b="1" u="sng" dirty="0" smtClean="0">
                <a:solidFill>
                  <a:srgbClr val="CC0000"/>
                </a:solidFill>
              </a:rPr>
              <a:t>Genel Gereklilikler</a:t>
            </a:r>
          </a:p>
          <a:p>
            <a:endParaRPr lang="tr-TR" sz="700" u="sng" dirty="0" smtClean="0">
              <a:solidFill>
                <a:srgbClr val="CC0000"/>
              </a:solidFill>
            </a:endParaRPr>
          </a:p>
          <a:p>
            <a:pPr marL="342900" indent="-342900">
              <a:buFont typeface="+mj-lt"/>
              <a:buAutoNum type="arabicPeriod"/>
            </a:pPr>
            <a:r>
              <a:rPr lang="tr-TR" sz="1400" dirty="0" smtClean="0">
                <a:solidFill>
                  <a:srgbClr val="CC0000"/>
                </a:solidFill>
              </a:rPr>
              <a:t>Malzemeler </a:t>
            </a:r>
            <a:r>
              <a:rPr lang="tr-TR" sz="1400" dirty="0">
                <a:solidFill>
                  <a:srgbClr val="CC0000"/>
                </a:solidFill>
              </a:rPr>
              <a:t>ve yapım </a:t>
            </a:r>
            <a:endParaRPr lang="tr-TR" sz="1400" dirty="0" smtClean="0">
              <a:solidFill>
                <a:srgbClr val="CC0000"/>
              </a:solidFill>
            </a:endParaRPr>
          </a:p>
          <a:p>
            <a:r>
              <a:rPr lang="tr-TR" sz="1400" dirty="0" smtClean="0"/>
              <a:t>Tıbbi </a:t>
            </a:r>
            <a:r>
              <a:rPr lang="tr-TR" sz="1400" dirty="0"/>
              <a:t>yüz maskesi, tasarlanan kullanımı süresince parçalanmamalı, ayrılmamalı veya yırtılmamalıdır. Filtre ve tabaka malzemesi seçimi esnasında temizlik düzeyine dikkat edilmelidir. </a:t>
            </a:r>
            <a:endParaRPr lang="tr-TR" sz="1400" dirty="0">
              <a:solidFill>
                <a:srgbClr val="FF0000"/>
              </a:solidFill>
            </a:endParaRPr>
          </a:p>
          <a:p>
            <a:pPr marL="342900" indent="-342900">
              <a:buFont typeface="+mj-lt"/>
              <a:buAutoNum type="arabicPeriod" startAt="2"/>
            </a:pPr>
            <a:r>
              <a:rPr lang="tr-TR" sz="1400" dirty="0">
                <a:solidFill>
                  <a:srgbClr val="CC0000"/>
                </a:solidFill>
              </a:rPr>
              <a:t>Tasarım </a:t>
            </a:r>
          </a:p>
          <a:p>
            <a:r>
              <a:rPr lang="tr-TR" sz="1400" dirty="0"/>
              <a:t>Tıbbi yüz maskesi; kullanıcının burun, ağız ve çenesi üzerine sıkı bir şekilde takılabilmesini ve maskenin yan taraflarının yüze tam oturmasını sağlayan bir araca sahip olmalıdır. </a:t>
            </a:r>
          </a:p>
          <a:p>
            <a:r>
              <a:rPr lang="tr-TR" sz="1400" dirty="0"/>
              <a:t>Tıbbi yüz maskeleri, buğu önleyici özelliği olan veya olmayan yüz koruması (kullanıcıyı sıçramalara ve damlacıklara karşı korumak için) veya burun köprüsü (burun hatları ile uyumluğu sağlayarak maskenin yüze daha iyi oturması için) gibi ilave özelliklerin yanı sıra farklı şekillerde ve yapılarda olabilir. </a:t>
            </a:r>
            <a:endParaRPr lang="tr-TR" sz="1400" dirty="0" smtClean="0"/>
          </a:p>
          <a:p>
            <a:endParaRPr lang="tr-TR" sz="700" u="sng" dirty="0" smtClean="0">
              <a:solidFill>
                <a:srgbClr val="FF0000"/>
              </a:solidFill>
            </a:endParaRPr>
          </a:p>
          <a:p>
            <a:r>
              <a:rPr lang="tr-TR" sz="1400" b="1" u="sng" dirty="0" smtClean="0">
                <a:solidFill>
                  <a:srgbClr val="CC0000"/>
                </a:solidFill>
              </a:rPr>
              <a:t>Performans Gereklilikleri</a:t>
            </a:r>
            <a:endParaRPr lang="tr-TR" sz="1400" b="1" u="sng" dirty="0">
              <a:solidFill>
                <a:srgbClr val="CC0000"/>
              </a:solidFill>
            </a:endParaRPr>
          </a:p>
        </p:txBody>
      </p:sp>
      <p:graphicFrame>
        <p:nvGraphicFramePr>
          <p:cNvPr id="14" name="Tablo 13"/>
          <p:cNvGraphicFramePr>
            <a:graphicFrameLocks noGrp="1"/>
          </p:cNvGraphicFramePr>
          <p:nvPr>
            <p:extLst>
              <p:ext uri="{D42A27DB-BD31-4B8C-83A1-F6EECF244321}">
                <p14:modId xmlns:p14="http://schemas.microsoft.com/office/powerpoint/2010/main" val="3362983436"/>
              </p:ext>
            </p:extLst>
          </p:nvPr>
        </p:nvGraphicFramePr>
        <p:xfrm>
          <a:off x="2146300" y="3716952"/>
          <a:ext cx="8128001" cy="2653666"/>
        </p:xfrm>
        <a:graphic>
          <a:graphicData uri="http://schemas.openxmlformats.org/drawingml/2006/table">
            <a:tbl>
              <a:tblPr firstRow="1" bandRow="1">
                <a:tableStyleId>{5C22544A-7EE6-4342-B048-85BDC9FD1C3A}</a:tableStyleId>
              </a:tblPr>
              <a:tblGrid>
                <a:gridCol w="2625725"/>
                <a:gridCol w="1834092"/>
                <a:gridCol w="1834092"/>
                <a:gridCol w="1834092"/>
              </a:tblGrid>
              <a:tr h="370840">
                <a:tc>
                  <a:txBody>
                    <a:bodyPr/>
                    <a:lstStyle/>
                    <a:p>
                      <a:pPr algn="ctr">
                        <a:lnSpc>
                          <a:spcPct val="107000"/>
                        </a:lnSpc>
                        <a:spcAft>
                          <a:spcPts val="0"/>
                        </a:spcAft>
                      </a:pPr>
                      <a:r>
                        <a:rPr lang="tr-TR" sz="1400" b="1"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Deney</a:t>
                      </a:r>
                      <a:endPar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nchor="ctr"/>
                </a:tc>
                <a:tc>
                  <a:txBody>
                    <a:bodyPr/>
                    <a:lstStyle/>
                    <a:p>
                      <a:pPr algn="ctr">
                        <a:lnSpc>
                          <a:spcPct val="107000"/>
                        </a:lnSpc>
                        <a:spcAft>
                          <a:spcPts val="0"/>
                        </a:spcAft>
                      </a:pPr>
                      <a:r>
                        <a:rPr lang="tr-TR" sz="1400" b="1"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Tip I </a:t>
                      </a:r>
                      <a:endPar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nchor="ctr"/>
                </a:tc>
                <a:tc>
                  <a:txBody>
                    <a:bodyPr/>
                    <a:lstStyle/>
                    <a:p>
                      <a:pPr algn="ctr">
                        <a:lnSpc>
                          <a:spcPct val="107000"/>
                        </a:lnSpc>
                        <a:spcAft>
                          <a:spcPts val="0"/>
                        </a:spcAft>
                      </a:pPr>
                      <a:r>
                        <a:rPr lang="tr-TR" sz="1400" b="1"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Tip II</a:t>
                      </a:r>
                      <a:endPar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nchor="ctr"/>
                </a:tc>
                <a:tc>
                  <a:txBody>
                    <a:bodyPr/>
                    <a:lstStyle/>
                    <a:p>
                      <a:pPr algn="ctr">
                        <a:lnSpc>
                          <a:spcPct val="107000"/>
                        </a:lnSpc>
                        <a:spcAft>
                          <a:spcPts val="0"/>
                        </a:spcAft>
                      </a:pPr>
                      <a:r>
                        <a:rPr lang="tr-TR" sz="1400" b="1"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Tip IIR</a:t>
                      </a:r>
                      <a:endPar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txBody>
                  <a:tcPr marL="68580" marR="68580" marT="0" marB="0" anchor="ctr"/>
                </a:tc>
              </a:tr>
              <a:tr h="370840">
                <a:tc>
                  <a:txBody>
                    <a:bodyPr/>
                    <a:lstStyle/>
                    <a:p>
                      <a:pPr>
                        <a:lnSpc>
                          <a:spcPct val="107000"/>
                        </a:lnSpc>
                        <a:spcAft>
                          <a:spcPts val="0"/>
                        </a:spcAft>
                      </a:pP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Bakteri </a:t>
                      </a:r>
                      <a:r>
                        <a:rPr lang="tr-TR" sz="1400" b="0" dirty="0" err="1">
                          <a:solidFill>
                            <a:srgbClr val="000000"/>
                          </a:solidFill>
                          <a:effectLst/>
                          <a:latin typeface="Cambria" panose="02040503050406030204" pitchFamily="18" charset="0"/>
                          <a:ea typeface="Calibri" panose="020F0502020204030204" pitchFamily="34" charset="0"/>
                          <a:cs typeface="Cambria" panose="02040503050406030204" pitchFamily="18" charset="0"/>
                        </a:rPr>
                        <a:t>filtrasyon</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verimliliği (</a:t>
                      </a:r>
                      <a:r>
                        <a:rPr lang="tr-TR" sz="1400" b="0" dirty="0" smtClean="0">
                          <a:solidFill>
                            <a:srgbClr val="000000"/>
                          </a:solidFill>
                          <a:effectLst/>
                          <a:latin typeface="Cambria" panose="02040503050406030204" pitchFamily="18" charset="0"/>
                          <a:ea typeface="Calibri" panose="020F0502020204030204" pitchFamily="34" charset="0"/>
                          <a:cs typeface="Cambria" panose="02040503050406030204" pitchFamily="18" charset="0"/>
                        </a:rPr>
                        <a:t>BFE), </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p>
                  </a:txBody>
                  <a:tcPr marL="68580" marR="68580" marT="0" marB="0"/>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95</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98</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98</a:t>
                      </a:r>
                    </a:p>
                  </a:txBody>
                  <a:tcPr marL="68580" marR="68580" marT="0" marB="0" anchor="ctr"/>
                </a:tc>
              </a:tr>
              <a:tr h="370840">
                <a:tc>
                  <a:txBody>
                    <a:bodyPr/>
                    <a:lstStyle/>
                    <a:p>
                      <a:pPr>
                        <a:lnSpc>
                          <a:spcPct val="107000"/>
                        </a:lnSpc>
                        <a:spcAft>
                          <a:spcPts val="0"/>
                        </a:spcAft>
                      </a:pP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Basınç farkı </a:t>
                      </a:r>
                      <a:r>
                        <a:rPr lang="tr-TR" sz="1400" b="0" dirty="0" smtClean="0">
                          <a:solidFill>
                            <a:srgbClr val="000000"/>
                          </a:solidFill>
                          <a:effectLst/>
                          <a:latin typeface="Cambria" panose="02040503050406030204" pitchFamily="18" charset="0"/>
                          <a:ea typeface="Calibri" panose="020F0502020204030204" pitchFamily="34" charset="0"/>
                          <a:cs typeface="Cambria" panose="02040503050406030204" pitchFamily="18" charset="0"/>
                        </a:rPr>
                        <a:t>/Nefes Alabilirlik </a:t>
                      </a:r>
                      <a:endPar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nSpc>
                          <a:spcPct val="107000"/>
                        </a:lnSpc>
                        <a:spcAft>
                          <a:spcPts val="0"/>
                        </a:spcAft>
                      </a:pP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a:t>
                      </a:r>
                      <a:r>
                        <a:rPr lang="tr-TR" sz="1400" b="0" dirty="0" err="1">
                          <a:solidFill>
                            <a:srgbClr val="000000"/>
                          </a:solidFill>
                          <a:effectLst/>
                          <a:latin typeface="Cambria" panose="02040503050406030204" pitchFamily="18" charset="0"/>
                          <a:ea typeface="Calibri" panose="020F0502020204030204" pitchFamily="34" charset="0"/>
                          <a:cs typeface="Cambria" panose="02040503050406030204" pitchFamily="18" charset="0"/>
                        </a:rPr>
                        <a:t>Pa</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/cm2) </a:t>
                      </a:r>
                    </a:p>
                  </a:txBody>
                  <a:tcPr marL="68580" marR="68580" marT="0" marB="0"/>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&lt; 40</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&lt; 40</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&lt; 60</a:t>
                      </a:r>
                    </a:p>
                  </a:txBody>
                  <a:tcPr marL="68580" marR="68580" marT="0" marB="0" anchor="ctr"/>
                </a:tc>
              </a:tr>
              <a:tr h="370840">
                <a:tc>
                  <a:txBody>
                    <a:bodyPr/>
                    <a:lstStyle/>
                    <a:p>
                      <a:pPr>
                        <a:lnSpc>
                          <a:spcPct val="107000"/>
                        </a:lnSpc>
                        <a:spcAft>
                          <a:spcPts val="0"/>
                        </a:spcAft>
                      </a:pP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Sıçrama </a:t>
                      </a:r>
                      <a:r>
                        <a:rPr lang="tr-TR" sz="1400" b="0" dirty="0" smtClean="0">
                          <a:solidFill>
                            <a:srgbClr val="000000"/>
                          </a:solidFill>
                          <a:effectLst/>
                          <a:latin typeface="Cambria" panose="02040503050406030204" pitchFamily="18" charset="0"/>
                          <a:ea typeface="Calibri" panose="020F0502020204030204" pitchFamily="34" charset="0"/>
                          <a:cs typeface="Cambria" panose="02040503050406030204" pitchFamily="18" charset="0"/>
                        </a:rPr>
                        <a:t>direnci</a:t>
                      </a:r>
                      <a:endPar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nSpc>
                          <a:spcPct val="107000"/>
                        </a:lnSpc>
                        <a:spcAft>
                          <a:spcPts val="0"/>
                        </a:spcAft>
                      </a:pP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basıncı (</a:t>
                      </a:r>
                      <a:r>
                        <a:rPr lang="tr-TR" sz="1400" b="0" dirty="0" err="1">
                          <a:solidFill>
                            <a:srgbClr val="000000"/>
                          </a:solidFill>
                          <a:effectLst/>
                          <a:latin typeface="Cambria" panose="02040503050406030204" pitchFamily="18" charset="0"/>
                          <a:ea typeface="Calibri" panose="020F0502020204030204" pitchFamily="34" charset="0"/>
                          <a:cs typeface="Cambria" panose="02040503050406030204" pitchFamily="18" charset="0"/>
                        </a:rPr>
                        <a:t>kPa</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a:t>
                      </a:r>
                      <a:endParaRPr lang="tr-TR" sz="1400" b="0" dirty="0" smtClean="0">
                        <a:solidFill>
                          <a:srgbClr val="000000"/>
                        </a:solidFill>
                        <a:effectLst/>
                        <a:latin typeface="Cambria" panose="02040503050406030204" pitchFamily="18" charset="0"/>
                        <a:ea typeface="Calibri" panose="020F0502020204030204" pitchFamily="34" charset="0"/>
                        <a:cs typeface="Cambria" panose="02040503050406030204" pitchFamily="18" charset="0"/>
                      </a:endParaRPr>
                    </a:p>
                    <a:p>
                      <a:pPr>
                        <a:lnSpc>
                          <a:spcPct val="107000"/>
                        </a:lnSpc>
                        <a:spcAft>
                          <a:spcPts val="0"/>
                        </a:spcAft>
                      </a:pPr>
                      <a:r>
                        <a:rPr lang="tr-TR" sz="1400" b="0" dirty="0" smtClean="0">
                          <a:solidFill>
                            <a:srgbClr val="000000"/>
                          </a:solidFill>
                          <a:effectLst/>
                          <a:latin typeface="Cambria" panose="02040503050406030204" pitchFamily="18" charset="0"/>
                          <a:ea typeface="Calibri" panose="020F0502020204030204" pitchFamily="34" charset="0"/>
                          <a:cs typeface="Cambria" panose="02040503050406030204" pitchFamily="18" charset="0"/>
                        </a:rPr>
                        <a:t>(</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ISO 22609)</a:t>
                      </a:r>
                    </a:p>
                  </a:txBody>
                  <a:tcPr marL="68580" marR="68580" marT="0" marB="0"/>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Gerekli değil</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Gerekli değil</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16,0</a:t>
                      </a:r>
                    </a:p>
                  </a:txBody>
                  <a:tcPr marL="68580" marR="68580" marT="0" marB="0" anchor="ctr"/>
                </a:tc>
              </a:tr>
              <a:tr h="370840">
                <a:tc>
                  <a:txBody>
                    <a:bodyPr/>
                    <a:lstStyle/>
                    <a:p>
                      <a:pPr>
                        <a:lnSpc>
                          <a:spcPct val="107000"/>
                        </a:lnSpc>
                        <a:spcAft>
                          <a:spcPts val="0"/>
                        </a:spcAft>
                      </a:pPr>
                      <a:r>
                        <a:rPr lang="tr-TR" sz="1400" b="0" dirty="0" err="1">
                          <a:solidFill>
                            <a:srgbClr val="000000"/>
                          </a:solidFill>
                          <a:effectLst/>
                          <a:latin typeface="Cambria" panose="02040503050406030204" pitchFamily="18" charset="0"/>
                          <a:ea typeface="Calibri" panose="020F0502020204030204" pitchFamily="34" charset="0"/>
                          <a:cs typeface="Cambria" panose="02040503050406030204" pitchFamily="18" charset="0"/>
                        </a:rPr>
                        <a:t>Mikrobiyal</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temizlik düzeyi (</a:t>
                      </a:r>
                      <a:r>
                        <a:rPr lang="tr-TR" sz="1400" b="0" dirty="0" err="1">
                          <a:solidFill>
                            <a:srgbClr val="000000"/>
                          </a:solidFill>
                          <a:effectLst/>
                          <a:latin typeface="Cambria" panose="02040503050406030204" pitchFamily="18" charset="0"/>
                          <a:ea typeface="Calibri" panose="020F0502020204030204" pitchFamily="34" charset="0"/>
                          <a:cs typeface="Cambria" panose="02040503050406030204" pitchFamily="18" charset="0"/>
                        </a:rPr>
                        <a:t>kob</a:t>
                      </a: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/g) </a:t>
                      </a:r>
                    </a:p>
                    <a:p>
                      <a:pPr>
                        <a:lnSpc>
                          <a:spcPct val="107000"/>
                        </a:lnSpc>
                        <a:spcAft>
                          <a:spcPts val="0"/>
                        </a:spcAft>
                      </a:pPr>
                      <a:r>
                        <a:rPr lang="tr-TR" sz="1400" b="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(EN ISO 11737-1) </a:t>
                      </a:r>
                    </a:p>
                  </a:txBody>
                  <a:tcPr marL="68580" marR="68580" marT="0" marB="0"/>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30</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30</a:t>
                      </a:r>
                    </a:p>
                  </a:txBody>
                  <a:tcPr marL="68580" marR="68580" marT="0" marB="0" anchor="ctr"/>
                </a:tc>
                <a:tc>
                  <a:txBody>
                    <a:bodyPr/>
                    <a:lstStyle/>
                    <a:p>
                      <a:pPr algn="ctr">
                        <a:lnSpc>
                          <a:spcPct val="107000"/>
                        </a:lnSpc>
                        <a:spcAft>
                          <a:spcPts val="0"/>
                        </a:spcAft>
                      </a:pPr>
                      <a:r>
                        <a:rPr lang="tr-TR" sz="1400" dirty="0">
                          <a:solidFill>
                            <a:srgbClr val="000000"/>
                          </a:solidFill>
                          <a:effectLst/>
                          <a:latin typeface="Cambria" panose="02040503050406030204" pitchFamily="18" charset="0"/>
                          <a:ea typeface="Calibri" panose="020F0502020204030204" pitchFamily="34" charset="0"/>
                          <a:cs typeface="Cambria" panose="02040503050406030204" pitchFamily="18" charset="0"/>
                        </a:rPr>
                        <a:t>≤ 30</a:t>
                      </a:r>
                    </a:p>
                  </a:txBody>
                  <a:tcPr marL="68580" marR="68580" marT="0" marB="0" anchor="ctr"/>
                </a:tc>
              </a:tr>
            </a:tbl>
          </a:graphicData>
        </a:graphic>
      </p:graphicFrame>
    </p:spTree>
    <p:extLst>
      <p:ext uri="{BB962C8B-B14F-4D97-AF65-F5344CB8AC3E}">
        <p14:creationId xmlns:p14="http://schemas.microsoft.com/office/powerpoint/2010/main" val="2370325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ayt Numarası Yer Tutucusu 4"/>
          <p:cNvSpPr>
            <a:spLocks noGrp="1"/>
          </p:cNvSpPr>
          <p:nvPr>
            <p:ph type="sldNum" sz="quarter" idx="12"/>
          </p:nvPr>
        </p:nvSpPr>
        <p:spPr/>
        <p:txBody>
          <a:bodyPr/>
          <a:lstStyle/>
          <a:p>
            <a:fld id="{E380BA0B-EACB-4EF8-A1EB-E48300EB92C4}" type="slidenum">
              <a:rPr lang="tr-TR" smtClean="0"/>
              <a:t>7</a:t>
            </a:fld>
            <a:endParaRPr lang="tr-TR"/>
          </a:p>
        </p:txBody>
      </p:sp>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TIBBİ YÜZ </a:t>
            </a:r>
            <a:r>
              <a:rPr lang="tr-TR" sz="3600" b="1" i="0" u="none" strike="noStrike" dirty="0" smtClean="0">
                <a:solidFill>
                  <a:srgbClr val="CC0000"/>
                </a:solidFill>
                <a:effectLst/>
                <a:latin typeface="Calibri" panose="020F0502020204030204" pitchFamily="34" charset="0"/>
              </a:rPr>
              <a:t>MASKELERİ-EN 14683</a:t>
            </a:r>
            <a:endParaRPr lang="tr-TR" sz="3600" dirty="0">
              <a:solidFill>
                <a:srgbClr val="CC0000"/>
              </a:solidFill>
            </a:endParaRPr>
          </a:p>
        </p:txBody>
      </p:sp>
      <p:pic>
        <p:nvPicPr>
          <p:cNvPr id="2" name="Resim 1"/>
          <p:cNvPicPr>
            <a:picLocks noChangeAspect="1"/>
          </p:cNvPicPr>
          <p:nvPr/>
        </p:nvPicPr>
        <p:blipFill>
          <a:blip r:embed="rId2"/>
          <a:stretch>
            <a:fillRect/>
          </a:stretch>
        </p:blipFill>
        <p:spPr>
          <a:xfrm>
            <a:off x="1044864" y="1072849"/>
            <a:ext cx="10248900" cy="4695825"/>
          </a:xfrm>
          <a:prstGeom prst="rect">
            <a:avLst/>
          </a:prstGeom>
        </p:spPr>
      </p:pic>
    </p:spTree>
    <p:extLst>
      <p:ext uri="{BB962C8B-B14F-4D97-AF65-F5344CB8AC3E}">
        <p14:creationId xmlns:p14="http://schemas.microsoft.com/office/powerpoint/2010/main" val="2994099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PARÇACIK FİLTRELİ YARIM YÜZ </a:t>
            </a:r>
            <a:r>
              <a:rPr lang="tr-TR" sz="3600" b="1" i="0" u="none" strike="noStrike" dirty="0" smtClean="0">
                <a:solidFill>
                  <a:srgbClr val="CC0000"/>
                </a:solidFill>
                <a:effectLst/>
                <a:latin typeface="Calibri" panose="020F0502020204030204" pitchFamily="34" charset="0"/>
              </a:rPr>
              <a:t>MASKELERİ-EN 149</a:t>
            </a:r>
            <a:endParaRPr lang="tr-TR" sz="3600" dirty="0">
              <a:solidFill>
                <a:srgbClr val="CC0000"/>
              </a:solidFill>
            </a:endParaRPr>
          </a:p>
        </p:txBody>
      </p:sp>
      <p:sp>
        <p:nvSpPr>
          <p:cNvPr id="6" name="Slayt Numarası Yer Tutucusu 5"/>
          <p:cNvSpPr>
            <a:spLocks noGrp="1"/>
          </p:cNvSpPr>
          <p:nvPr>
            <p:ph type="sldNum" sz="quarter" idx="12"/>
          </p:nvPr>
        </p:nvSpPr>
        <p:spPr/>
        <p:txBody>
          <a:bodyPr/>
          <a:lstStyle/>
          <a:p>
            <a:fld id="{E380BA0B-EACB-4EF8-A1EB-E48300EB92C4}" type="slidenum">
              <a:rPr lang="tr-TR" smtClean="0"/>
              <a:t>8</a:t>
            </a:fld>
            <a:endParaRPr lang="tr-TR"/>
          </a:p>
        </p:txBody>
      </p:sp>
      <p:sp>
        <p:nvSpPr>
          <p:cNvPr id="3" name="Metin kutusu 2"/>
          <p:cNvSpPr txBox="1"/>
          <p:nvPr/>
        </p:nvSpPr>
        <p:spPr>
          <a:xfrm>
            <a:off x="569662" y="954432"/>
            <a:ext cx="10880521" cy="4939814"/>
          </a:xfrm>
          <a:prstGeom prst="rect">
            <a:avLst/>
          </a:prstGeom>
          <a:noFill/>
        </p:spPr>
        <p:txBody>
          <a:bodyPr wrap="square" rtlCol="0">
            <a:spAutoFit/>
          </a:bodyPr>
          <a:lstStyle/>
          <a:p>
            <a:pPr algn="just"/>
            <a:r>
              <a:rPr lang="tr-TR" dirty="0" smtClean="0"/>
              <a:t>Bir kereden fazla kullanılması </a:t>
            </a:r>
            <a:r>
              <a:rPr lang="tr-TR" dirty="0"/>
              <a:t>amaçlanan parçacık filtreli yarım </a:t>
            </a:r>
            <a:r>
              <a:rPr lang="tr-TR" dirty="0" smtClean="0"/>
              <a:t>maskelerdir. </a:t>
            </a:r>
          </a:p>
          <a:p>
            <a:pPr algn="just"/>
            <a:r>
              <a:rPr lang="tr-TR" dirty="0"/>
              <a:t>Parçacık filtreli yarım maske; ağzı, burnu ve çeneyi kaplar, soluk alma ve/veya verme valflerini ihtiva edebilir.</a:t>
            </a:r>
          </a:p>
          <a:p>
            <a:pPr algn="just"/>
            <a:r>
              <a:rPr lang="tr-TR" dirty="0"/>
              <a:t>Yarım maske, tamamen veya büyük oranda filtre malzemesinden oluşur veya gaz </a:t>
            </a:r>
            <a:r>
              <a:rPr lang="tr-TR" dirty="0" smtClean="0"/>
              <a:t>filtresi </a:t>
            </a:r>
            <a:r>
              <a:rPr lang="tr-TR" dirty="0"/>
              <a:t>(</a:t>
            </a:r>
            <a:r>
              <a:rPr lang="tr-TR" dirty="0" smtClean="0"/>
              <a:t>filtreleri)</a:t>
            </a:r>
            <a:endParaRPr lang="tr-TR" dirty="0"/>
          </a:p>
          <a:p>
            <a:pPr algn="just"/>
            <a:r>
              <a:rPr lang="tr-TR" dirty="0" smtClean="0"/>
              <a:t>maskenin </a:t>
            </a:r>
            <a:r>
              <a:rPr lang="tr-TR" dirty="0"/>
              <a:t>ayrılmaz bir parçasını </a:t>
            </a:r>
            <a:r>
              <a:rPr lang="tr-TR" dirty="0" smtClean="0"/>
              <a:t>oluşturur. </a:t>
            </a:r>
          </a:p>
          <a:p>
            <a:pPr algn="just"/>
            <a:r>
              <a:rPr lang="tr-TR" dirty="0"/>
              <a:t>Parçacık filtreli yarım maskenin, kullanıcının yüzü kuru veya nemli olduğunda ve baş hareket ettirildiğinde,</a:t>
            </a:r>
          </a:p>
          <a:p>
            <a:pPr algn="just"/>
            <a:r>
              <a:rPr lang="tr-TR" dirty="0"/>
              <a:t>amaçlanan kullanım için, dış atmosfere karşı kullanıcının yüzünde yeterli sızdırmazlık sağlaması amaçlanır</a:t>
            </a:r>
            <a:r>
              <a:rPr lang="tr-TR" dirty="0" smtClean="0"/>
              <a:t>.</a:t>
            </a:r>
          </a:p>
          <a:p>
            <a:pPr algn="just"/>
            <a:endParaRPr lang="tr-TR" dirty="0"/>
          </a:p>
          <a:p>
            <a:pPr algn="just"/>
            <a:r>
              <a:rPr lang="tr-TR" dirty="0"/>
              <a:t>Parçacık filtreli yarım maskeler, </a:t>
            </a:r>
            <a:r>
              <a:rPr lang="tr-TR" dirty="0" smtClean="0"/>
              <a:t>Partikül filtreleme verimlerine ve </a:t>
            </a:r>
            <a:r>
              <a:rPr lang="tr-TR" dirty="0"/>
              <a:t>azamî toplam içe doğru sızdırma değerlerine göre </a:t>
            </a:r>
            <a:r>
              <a:rPr lang="tr-TR" dirty="0" smtClean="0"/>
              <a:t>üç sınıfa ayrılırlar:</a:t>
            </a:r>
            <a:endParaRPr lang="tr-TR" dirty="0"/>
          </a:p>
          <a:p>
            <a:pPr marL="742950" lvl="1" indent="-285750">
              <a:lnSpc>
                <a:spcPct val="150000"/>
              </a:lnSpc>
              <a:buFont typeface="Wingdings" panose="05000000000000000000" pitchFamily="2" charset="2"/>
              <a:buChar char="Ø"/>
            </a:pPr>
            <a:r>
              <a:rPr lang="tr-TR" dirty="0" smtClean="0"/>
              <a:t>FFP1</a:t>
            </a:r>
          </a:p>
          <a:p>
            <a:pPr marL="742950" lvl="1" indent="-285750">
              <a:lnSpc>
                <a:spcPct val="150000"/>
              </a:lnSpc>
              <a:buFont typeface="Wingdings" panose="05000000000000000000" pitchFamily="2" charset="2"/>
              <a:buChar char="Ø"/>
            </a:pPr>
            <a:r>
              <a:rPr lang="tr-TR" dirty="0" smtClean="0"/>
              <a:t>FFP2 </a:t>
            </a:r>
          </a:p>
          <a:p>
            <a:pPr marL="742950" lvl="1" indent="-285750">
              <a:lnSpc>
                <a:spcPct val="150000"/>
              </a:lnSpc>
              <a:buFont typeface="Wingdings" panose="05000000000000000000" pitchFamily="2" charset="2"/>
              <a:buChar char="Ø"/>
            </a:pPr>
            <a:r>
              <a:rPr lang="tr-TR" dirty="0" smtClean="0"/>
              <a:t>FFP3</a:t>
            </a:r>
          </a:p>
          <a:p>
            <a:endParaRPr lang="tr-TR" dirty="0"/>
          </a:p>
          <a:p>
            <a:r>
              <a:rPr lang="tr-TR" dirty="0" smtClean="0"/>
              <a:t>Parçacık filtreli yüz maskeleri </a:t>
            </a:r>
            <a:r>
              <a:rPr lang="tr-TR" b="1" dirty="0" smtClean="0"/>
              <a:t>EN 149 </a:t>
            </a:r>
            <a:r>
              <a:rPr lang="tr-TR" dirty="0" smtClean="0"/>
              <a:t>standardına göre belirlenmektedir.</a:t>
            </a:r>
          </a:p>
          <a:p>
            <a:r>
              <a:rPr lang="tr-TR" dirty="0" smtClean="0"/>
              <a:t> </a:t>
            </a:r>
          </a:p>
          <a:p>
            <a:endParaRPr lang="tr-TR" dirty="0" smtClean="0"/>
          </a:p>
        </p:txBody>
      </p:sp>
    </p:spTree>
    <p:extLst>
      <p:ext uri="{BB962C8B-B14F-4D97-AF65-F5344CB8AC3E}">
        <p14:creationId xmlns:p14="http://schemas.microsoft.com/office/powerpoint/2010/main" val="1078981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Unvan 1"/>
          <p:cNvSpPr txBox="1">
            <a:spLocks/>
          </p:cNvSpPr>
          <p:nvPr/>
        </p:nvSpPr>
        <p:spPr>
          <a:xfrm>
            <a:off x="324274" y="1510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3600" dirty="0"/>
          </a:p>
        </p:txBody>
      </p:sp>
      <p:sp>
        <p:nvSpPr>
          <p:cNvPr id="6" name="Slayt Numarası Yer Tutucusu 5"/>
          <p:cNvSpPr>
            <a:spLocks noGrp="1"/>
          </p:cNvSpPr>
          <p:nvPr>
            <p:ph type="sldNum" sz="quarter" idx="12"/>
          </p:nvPr>
        </p:nvSpPr>
        <p:spPr/>
        <p:txBody>
          <a:bodyPr/>
          <a:lstStyle/>
          <a:p>
            <a:fld id="{E380BA0B-EACB-4EF8-A1EB-E48300EB92C4}" type="slidenum">
              <a:rPr lang="tr-TR" smtClean="0"/>
              <a:t>9</a:t>
            </a:fld>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895643288"/>
              </p:ext>
            </p:extLst>
          </p:nvPr>
        </p:nvGraphicFramePr>
        <p:xfrm>
          <a:off x="1800225" y="952501"/>
          <a:ext cx="8801100" cy="5831576"/>
        </p:xfrm>
        <a:graphic>
          <a:graphicData uri="http://schemas.openxmlformats.org/drawingml/2006/table">
            <a:tbl>
              <a:tblPr firstRow="1" firstCol="1" bandRow="1">
                <a:tableStyleId>{5C22544A-7EE6-4342-B048-85BDC9FD1C3A}</a:tableStyleId>
              </a:tblPr>
              <a:tblGrid>
                <a:gridCol w="2389326"/>
                <a:gridCol w="2389326"/>
                <a:gridCol w="2011224"/>
                <a:gridCol w="2011224"/>
              </a:tblGrid>
              <a:tr h="198320">
                <a:tc>
                  <a:txBody>
                    <a:bodyPr/>
                    <a:lstStyle/>
                    <a:p>
                      <a:pPr algn="ctr">
                        <a:lnSpc>
                          <a:spcPct val="107000"/>
                        </a:lnSpc>
                        <a:spcAft>
                          <a:spcPts val="0"/>
                        </a:spcAft>
                      </a:pPr>
                      <a:r>
                        <a:rPr lang="tr-TR" sz="1600" dirty="0" smtClean="0">
                          <a:effectLst/>
                        </a:rPr>
                        <a:t>GEREKLİLİKLER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600" dirty="0">
                          <a:effectLst/>
                        </a:rPr>
                        <a:t>FFP1</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600" dirty="0">
                          <a:effectLst/>
                        </a:rPr>
                        <a:t>FFP2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600" dirty="0">
                          <a:effectLst/>
                        </a:rPr>
                        <a:t>FFP3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r>
              <a:tr h="196147">
                <a:tc>
                  <a:txBody>
                    <a:bodyPr/>
                    <a:lstStyle/>
                    <a:p>
                      <a:pPr>
                        <a:lnSpc>
                          <a:spcPct val="107000"/>
                        </a:lnSpc>
                        <a:spcAft>
                          <a:spcPts val="0"/>
                        </a:spcAft>
                      </a:pPr>
                      <a:r>
                        <a:rPr lang="tr-TR" sz="1200" dirty="0">
                          <a:effectLst/>
                        </a:rPr>
                        <a:t>GÖZLE MUAYENE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dirty="0">
                          <a:effectLst/>
                        </a:rPr>
                        <a:t>İmalatçının bilgileri ve işaretler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nchor="ctr"/>
                </a:tc>
                <a:tc hMerge="1">
                  <a:txBody>
                    <a:bodyPr/>
                    <a:lstStyle/>
                    <a:p>
                      <a:endParaRPr lang="tr-TR"/>
                    </a:p>
                  </a:txBody>
                  <a:tcPr/>
                </a:tc>
                <a:tc hMerge="1">
                  <a:txBody>
                    <a:bodyPr/>
                    <a:lstStyle/>
                    <a:p>
                      <a:endParaRPr lang="tr-TR"/>
                    </a:p>
                  </a:txBody>
                  <a:tcPr/>
                </a:tc>
              </a:tr>
              <a:tr h="396636">
                <a:tc>
                  <a:txBody>
                    <a:bodyPr/>
                    <a:lstStyle/>
                    <a:p>
                      <a:pPr>
                        <a:lnSpc>
                          <a:spcPct val="107000"/>
                        </a:lnSpc>
                        <a:spcAft>
                          <a:spcPts val="0"/>
                        </a:spcAft>
                      </a:pPr>
                      <a:r>
                        <a:rPr lang="tr-TR" sz="1200" dirty="0">
                          <a:effectLst/>
                        </a:rPr>
                        <a:t>MALZEME</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dirty="0">
                          <a:effectLst/>
                        </a:rPr>
                        <a:t>Simülasyon işlemi ile takma yapıldıktan sonra (10 kez) herhangi bir mekanik hasar olmamalıdır.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nchor="ctr"/>
                </a:tc>
                <a:tc hMerge="1">
                  <a:txBody>
                    <a:bodyPr/>
                    <a:lstStyle/>
                    <a:p>
                      <a:endParaRPr lang="tr-TR"/>
                    </a:p>
                  </a:txBody>
                  <a:tcPr/>
                </a:tc>
                <a:tc hMerge="1">
                  <a:txBody>
                    <a:bodyPr/>
                    <a:lstStyle/>
                    <a:p>
                      <a:endParaRPr lang="tr-TR"/>
                    </a:p>
                  </a:txBody>
                  <a:tcPr/>
                </a:tc>
              </a:tr>
              <a:tr h="396636">
                <a:tc>
                  <a:txBody>
                    <a:bodyPr/>
                    <a:lstStyle/>
                    <a:p>
                      <a:pPr>
                        <a:lnSpc>
                          <a:spcPct val="107000"/>
                        </a:lnSpc>
                        <a:spcAft>
                          <a:spcPts val="0"/>
                        </a:spcAft>
                      </a:pPr>
                      <a:r>
                        <a:rPr lang="tr-TR" sz="1200" dirty="0">
                          <a:effectLst/>
                        </a:rPr>
                        <a:t>TEMİZLİK VE DEZENFEKSİYON</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dirty="0">
                          <a:effectLst/>
                        </a:rPr>
                        <a:t>Filtre malzemesinin </a:t>
                      </a:r>
                      <a:r>
                        <a:rPr lang="tr-TR" sz="1200" dirty="0" err="1">
                          <a:effectLst/>
                        </a:rPr>
                        <a:t>nüfuziyeti</a:t>
                      </a:r>
                      <a:r>
                        <a:rPr lang="tr-TR" sz="1200" dirty="0">
                          <a:effectLst/>
                        </a:rPr>
                        <a:t> testi değerlerini karşılamalıdır.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nchor="ctr"/>
                </a:tc>
                <a:tc hMerge="1">
                  <a:txBody>
                    <a:bodyPr/>
                    <a:lstStyle/>
                    <a:p>
                      <a:endParaRPr lang="tr-TR"/>
                    </a:p>
                  </a:txBody>
                  <a:tcPr/>
                </a:tc>
                <a:tc hMerge="1">
                  <a:txBody>
                    <a:bodyPr/>
                    <a:lstStyle/>
                    <a:p>
                      <a:endParaRPr lang="tr-TR"/>
                    </a:p>
                  </a:txBody>
                  <a:tcPr/>
                </a:tc>
              </a:tr>
              <a:tr h="1606462">
                <a:tc>
                  <a:txBody>
                    <a:bodyPr/>
                    <a:lstStyle/>
                    <a:p>
                      <a:pPr>
                        <a:lnSpc>
                          <a:spcPct val="107000"/>
                        </a:lnSpc>
                        <a:spcAft>
                          <a:spcPts val="0"/>
                        </a:spcAft>
                      </a:pPr>
                      <a:r>
                        <a:rPr lang="tr-TR" sz="1200" dirty="0">
                          <a:effectLst/>
                        </a:rPr>
                        <a:t>UYGULAMAYA İLİŞKİN PERFORMANS</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dirty="0">
                          <a:effectLst/>
                        </a:rPr>
                        <a:t>Kullanıcının;</a:t>
                      </a:r>
                    </a:p>
                    <a:p>
                      <a:pPr algn="ctr">
                        <a:lnSpc>
                          <a:spcPct val="107000"/>
                        </a:lnSpc>
                        <a:spcAft>
                          <a:spcPts val="0"/>
                        </a:spcAft>
                      </a:pPr>
                      <a:r>
                        <a:rPr lang="tr-TR" sz="1200" dirty="0">
                          <a:effectLst/>
                        </a:rPr>
                        <a:t>a)Baş kayışının rahatlığı,</a:t>
                      </a:r>
                    </a:p>
                    <a:p>
                      <a:pPr algn="ctr">
                        <a:lnSpc>
                          <a:spcPct val="107000"/>
                        </a:lnSpc>
                        <a:spcAft>
                          <a:spcPts val="0"/>
                        </a:spcAft>
                      </a:pPr>
                      <a:r>
                        <a:rPr lang="tr-TR" sz="1200" dirty="0">
                          <a:effectLst/>
                        </a:rPr>
                        <a:t>b) Bağlantıların emniyeti,</a:t>
                      </a:r>
                    </a:p>
                    <a:p>
                      <a:pPr>
                        <a:lnSpc>
                          <a:spcPct val="107000"/>
                        </a:lnSpc>
                        <a:spcAft>
                          <a:spcPts val="0"/>
                        </a:spcAft>
                      </a:pPr>
                      <a:r>
                        <a:rPr lang="tr-TR" sz="1200" dirty="0">
                          <a:effectLst/>
                        </a:rPr>
                        <a:t>c) Görüş alanı,</a:t>
                      </a:r>
                    </a:p>
                    <a:p>
                      <a:pPr algn="ctr">
                        <a:lnSpc>
                          <a:spcPct val="107000"/>
                        </a:lnSpc>
                        <a:spcAft>
                          <a:spcPts val="0"/>
                        </a:spcAft>
                      </a:pPr>
                      <a:r>
                        <a:rPr lang="tr-TR" sz="1200" dirty="0">
                          <a:effectLst/>
                        </a:rPr>
                        <a:t>d)yürüme ve eğilip/kalma ile beraber partikül toplama deneyinden sonra yorumlarına uygun olmalıdır.</a:t>
                      </a:r>
                    </a:p>
                    <a:p>
                      <a:pPr algn="ctr">
                        <a:lnSpc>
                          <a:spcPct val="107000"/>
                        </a:lnSpc>
                        <a:spcAft>
                          <a:spcPts val="0"/>
                        </a:spcAft>
                      </a:pPr>
                      <a:r>
                        <a:rPr lang="tr-TR" sz="1200" dirty="0">
                          <a:effectLst/>
                        </a:rPr>
                        <a:t>e)Keskin kenar, çapak bulunmamalıdır.</a:t>
                      </a:r>
                    </a:p>
                    <a:p>
                      <a:pPr algn="ctr">
                        <a:lnSpc>
                          <a:spcPct val="107000"/>
                        </a:lnSpc>
                        <a:spcAft>
                          <a:spcPts val="0"/>
                        </a:spcAft>
                      </a:pPr>
                      <a:r>
                        <a:rPr lang="tr-TR" sz="1200" dirty="0">
                          <a:effectLst/>
                        </a:rPr>
                        <a:t>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nchor="ctr"/>
                </a:tc>
                <a:tc hMerge="1">
                  <a:txBody>
                    <a:bodyPr/>
                    <a:lstStyle/>
                    <a:p>
                      <a:endParaRPr lang="tr-TR"/>
                    </a:p>
                  </a:txBody>
                  <a:tcPr/>
                </a:tc>
                <a:tc hMerge="1">
                  <a:txBody>
                    <a:bodyPr/>
                    <a:lstStyle/>
                    <a:p>
                      <a:endParaRPr lang="tr-TR"/>
                    </a:p>
                  </a:txBody>
                  <a:tcPr/>
                </a:tc>
              </a:tr>
              <a:tr h="396636">
                <a:tc>
                  <a:txBody>
                    <a:bodyPr/>
                    <a:lstStyle/>
                    <a:p>
                      <a:pPr>
                        <a:lnSpc>
                          <a:spcPct val="107000"/>
                        </a:lnSpc>
                        <a:spcAft>
                          <a:spcPts val="0"/>
                        </a:spcAft>
                      </a:pPr>
                      <a:r>
                        <a:rPr lang="tr-TR" sz="1200">
                          <a:effectLst/>
                        </a:rPr>
                        <a:t>TOPLAM İÇE DOĞRU SIZDIRMA</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&gt;% 25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&gt;% 11 </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a:effectLst/>
                        </a:rPr>
                        <a:t>&gt;% 5 </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r>
              <a:tr h="396636">
                <a:tc rowSpan="2">
                  <a:txBody>
                    <a:bodyPr/>
                    <a:lstStyle/>
                    <a:p>
                      <a:pPr>
                        <a:lnSpc>
                          <a:spcPct val="107000"/>
                        </a:lnSpc>
                        <a:spcAft>
                          <a:spcPts val="0"/>
                        </a:spcAft>
                      </a:pPr>
                      <a:r>
                        <a:rPr lang="tr-TR" sz="1200">
                          <a:effectLst/>
                        </a:rPr>
                        <a:t>FİLTRE MALZEMESİNİN NÜFUZİYETİ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Sodyum klorür, </a:t>
                      </a:r>
                    </a:p>
                    <a:p>
                      <a:pPr algn="ctr">
                        <a:lnSpc>
                          <a:spcPct val="107000"/>
                        </a:lnSpc>
                        <a:spcAft>
                          <a:spcPts val="0"/>
                        </a:spcAft>
                      </a:pPr>
                      <a:r>
                        <a:rPr lang="tr-TR" sz="1200" dirty="0">
                          <a:effectLst/>
                        </a:rPr>
                        <a:t>&lt; % 20</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Sodyum klorür, </a:t>
                      </a:r>
                    </a:p>
                    <a:p>
                      <a:pPr algn="ctr">
                        <a:lnSpc>
                          <a:spcPct val="107000"/>
                        </a:lnSpc>
                        <a:spcAft>
                          <a:spcPts val="0"/>
                        </a:spcAft>
                      </a:pPr>
                      <a:r>
                        <a:rPr lang="tr-TR" sz="1200" dirty="0">
                          <a:effectLst/>
                        </a:rPr>
                        <a:t>&lt; % 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a:effectLst/>
                        </a:rPr>
                        <a:t>Sodyum klorür, </a:t>
                      </a:r>
                    </a:p>
                    <a:p>
                      <a:pPr algn="ctr">
                        <a:lnSpc>
                          <a:spcPct val="107000"/>
                        </a:lnSpc>
                        <a:spcAft>
                          <a:spcPts val="0"/>
                        </a:spcAft>
                      </a:pPr>
                      <a:r>
                        <a:rPr lang="tr-TR" sz="1200">
                          <a:effectLst/>
                        </a:rPr>
                        <a:t>&lt; % 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r>
              <a:tr h="396636">
                <a:tc vMerge="1">
                  <a:txBody>
                    <a:bodyPr/>
                    <a:lstStyle/>
                    <a:p>
                      <a:endParaRPr lang="tr-TR"/>
                    </a:p>
                  </a:txBody>
                  <a:tcPr/>
                </a:tc>
                <a:tc>
                  <a:txBody>
                    <a:bodyPr/>
                    <a:lstStyle/>
                    <a:p>
                      <a:pPr algn="ctr">
                        <a:lnSpc>
                          <a:spcPct val="107000"/>
                        </a:lnSpc>
                        <a:spcAft>
                          <a:spcPts val="0"/>
                        </a:spcAft>
                      </a:pPr>
                      <a:r>
                        <a:rPr lang="tr-TR" sz="1200">
                          <a:effectLst/>
                        </a:rPr>
                        <a:t>Parafin yağı,</a:t>
                      </a:r>
                    </a:p>
                    <a:p>
                      <a:pPr algn="ctr">
                        <a:lnSpc>
                          <a:spcPct val="107000"/>
                        </a:lnSpc>
                        <a:spcAft>
                          <a:spcPts val="0"/>
                        </a:spcAft>
                      </a:pPr>
                      <a:r>
                        <a:rPr lang="tr-TR" sz="1200">
                          <a:effectLst/>
                        </a:rPr>
                        <a:t>&lt; % 20</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Parafin yağı,</a:t>
                      </a:r>
                    </a:p>
                    <a:p>
                      <a:pPr algn="ctr">
                        <a:lnSpc>
                          <a:spcPct val="107000"/>
                        </a:lnSpc>
                        <a:spcAft>
                          <a:spcPts val="0"/>
                        </a:spcAft>
                      </a:pPr>
                      <a:r>
                        <a:rPr lang="tr-TR" sz="1200" dirty="0">
                          <a:effectLst/>
                        </a:rPr>
                        <a:t>&lt; % 6</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a:effectLst/>
                        </a:rPr>
                        <a:t>Parafin yağı,</a:t>
                      </a:r>
                    </a:p>
                    <a:p>
                      <a:pPr algn="ctr">
                        <a:lnSpc>
                          <a:spcPct val="107000"/>
                        </a:lnSpc>
                        <a:spcAft>
                          <a:spcPts val="0"/>
                        </a:spcAft>
                      </a:pPr>
                      <a:r>
                        <a:rPr lang="tr-TR" sz="1200">
                          <a:effectLst/>
                        </a:rPr>
                        <a:t>&lt; % 1</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r>
              <a:tr h="396636">
                <a:tc>
                  <a:txBody>
                    <a:bodyPr/>
                    <a:lstStyle/>
                    <a:p>
                      <a:pPr>
                        <a:lnSpc>
                          <a:spcPct val="107000"/>
                        </a:lnSpc>
                        <a:spcAft>
                          <a:spcPts val="0"/>
                        </a:spcAft>
                      </a:pPr>
                      <a:r>
                        <a:rPr lang="tr-TR" sz="1200">
                          <a:effectLst/>
                        </a:rPr>
                        <a:t>CİLDE UYUM</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dirty="0">
                          <a:effectLst/>
                        </a:rPr>
                        <a:t>Kullanıcının cildi ile temas edebilecek maske malzemeleri, tahrişe yol açabilecek veya sağlığa zarar verecek olumsuz etkilere sebep olmamalıdır.</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hMerge="1">
                  <a:txBody>
                    <a:bodyPr/>
                    <a:lstStyle/>
                    <a:p>
                      <a:endParaRPr lang="tr-TR"/>
                    </a:p>
                  </a:txBody>
                  <a:tcPr/>
                </a:tc>
                <a:tc hMerge="1">
                  <a:txBody>
                    <a:bodyPr/>
                    <a:lstStyle/>
                    <a:p>
                      <a:endParaRPr lang="tr-TR"/>
                    </a:p>
                  </a:txBody>
                  <a:tcPr/>
                </a:tc>
              </a:tr>
              <a:tr h="793273">
                <a:tc>
                  <a:txBody>
                    <a:bodyPr/>
                    <a:lstStyle/>
                    <a:p>
                      <a:pPr>
                        <a:lnSpc>
                          <a:spcPct val="107000"/>
                        </a:lnSpc>
                        <a:spcAft>
                          <a:spcPts val="0"/>
                        </a:spcAft>
                      </a:pPr>
                      <a:r>
                        <a:rPr lang="tr-TR" sz="1200">
                          <a:effectLst/>
                        </a:rPr>
                        <a:t>ALEVLENEBİLİRLİK</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dirty="0">
                          <a:effectLst/>
                        </a:rPr>
                        <a:t>Parçacık filtreli yarım maske alevden uzaklaştırıldıktan sonra yanmamalı veya 5 saniyeden daha fazla süreyle yanmaya devam etmemelidir.</a:t>
                      </a:r>
                    </a:p>
                    <a:p>
                      <a:pPr algn="ctr">
                        <a:lnSpc>
                          <a:spcPct val="107000"/>
                        </a:lnSpc>
                        <a:spcAft>
                          <a:spcPts val="0"/>
                        </a:spcAft>
                      </a:pPr>
                      <a:r>
                        <a:rPr lang="tr-TR" sz="1200" dirty="0">
                          <a:effectLst/>
                        </a:rPr>
                        <a:t>Deneyden sonra, parçacık filtreli yarım maskenin hâlâ kullanılabilir olması gerekmez.</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hMerge="1">
                  <a:txBody>
                    <a:bodyPr/>
                    <a:lstStyle/>
                    <a:p>
                      <a:endParaRPr lang="tr-TR"/>
                    </a:p>
                  </a:txBody>
                  <a:tcPr/>
                </a:tc>
                <a:tc hMerge="1">
                  <a:txBody>
                    <a:bodyPr/>
                    <a:lstStyle/>
                    <a:p>
                      <a:endParaRPr lang="tr-TR"/>
                    </a:p>
                  </a:txBody>
                  <a:tcPr/>
                </a:tc>
              </a:tr>
              <a:tr h="396636">
                <a:tc>
                  <a:txBody>
                    <a:bodyPr/>
                    <a:lstStyle/>
                    <a:p>
                      <a:pPr>
                        <a:lnSpc>
                          <a:spcPct val="107000"/>
                        </a:lnSpc>
                        <a:spcAft>
                          <a:spcPts val="0"/>
                        </a:spcAft>
                      </a:pPr>
                      <a:r>
                        <a:rPr lang="tr-TR" sz="1200">
                          <a:effectLst/>
                        </a:rPr>
                        <a:t>KARBONDİOKSİT MUHTEVASI</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gridSpan="3">
                  <a:txBody>
                    <a:bodyPr/>
                    <a:lstStyle/>
                    <a:p>
                      <a:pPr algn="ctr">
                        <a:lnSpc>
                          <a:spcPct val="107000"/>
                        </a:lnSpc>
                        <a:spcAft>
                          <a:spcPts val="0"/>
                        </a:spcAft>
                      </a:pPr>
                      <a:r>
                        <a:rPr lang="tr-TR" sz="1200" baseline="0" dirty="0" smtClean="0">
                          <a:effectLst/>
                        </a:rPr>
                        <a:t> &lt; </a:t>
                      </a:r>
                      <a:r>
                        <a:rPr lang="tr-TR" sz="1200" dirty="0" smtClean="0">
                          <a:effectLst/>
                        </a:rPr>
                        <a:t>% 1</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hMerge="1">
                  <a:txBody>
                    <a:bodyPr/>
                    <a:lstStyle/>
                    <a:p>
                      <a:endParaRPr lang="tr-TR"/>
                    </a:p>
                  </a:txBody>
                  <a:tcPr/>
                </a:tc>
                <a:tc hMerge="1">
                  <a:txBody>
                    <a:bodyPr/>
                    <a:lstStyle/>
                    <a:p>
                      <a:endParaRPr lang="tr-TR"/>
                    </a:p>
                  </a:txBody>
                  <a:tcPr/>
                </a:tc>
              </a:tr>
              <a:tr h="198320">
                <a:tc>
                  <a:txBody>
                    <a:bodyPr/>
                    <a:lstStyle/>
                    <a:p>
                      <a:pPr>
                        <a:lnSpc>
                          <a:spcPct val="107000"/>
                        </a:lnSpc>
                        <a:spcAft>
                          <a:spcPts val="0"/>
                        </a:spcAft>
                      </a:pPr>
                      <a:r>
                        <a:rPr lang="tr-TR" sz="1200" dirty="0">
                          <a:effectLst/>
                        </a:rPr>
                        <a:t>SOLUK VERME VALFI</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&gt;10 N (10 </a:t>
                      </a:r>
                      <a:r>
                        <a:rPr lang="tr-TR" sz="1200" dirty="0" err="1">
                          <a:effectLst/>
                        </a:rPr>
                        <a:t>sn</a:t>
                      </a:r>
                      <a:r>
                        <a:rPr lang="tr-TR"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a:effectLst/>
                        </a:rPr>
                        <a:t>&gt;10 N (10 sn)</a:t>
                      </a:r>
                      <a:endParaRPr lang="tr-TR" sz="120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c>
                  <a:txBody>
                    <a:bodyPr/>
                    <a:lstStyle/>
                    <a:p>
                      <a:pPr algn="ctr">
                        <a:lnSpc>
                          <a:spcPct val="107000"/>
                        </a:lnSpc>
                        <a:spcAft>
                          <a:spcPts val="0"/>
                        </a:spcAft>
                      </a:pPr>
                      <a:r>
                        <a:rPr lang="tr-TR" sz="1200" dirty="0">
                          <a:effectLst/>
                        </a:rPr>
                        <a:t>&gt;10 N (10 </a:t>
                      </a:r>
                      <a:r>
                        <a:rPr lang="tr-TR" sz="1200" dirty="0" err="1">
                          <a:effectLst/>
                        </a:rPr>
                        <a:t>sn</a:t>
                      </a:r>
                      <a:r>
                        <a:rPr lang="tr-TR" sz="1200" dirty="0">
                          <a:effectLst/>
                        </a:rPr>
                        <a:t>)</a:t>
                      </a:r>
                      <a:endParaRPr lang="tr-T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7363" marR="57363" marT="0" marB="0"/>
                </a:tc>
              </a:tr>
            </a:tbl>
          </a:graphicData>
        </a:graphic>
      </p:graphicFrame>
      <p:sp>
        <p:nvSpPr>
          <p:cNvPr id="9" name="Unvan 1"/>
          <p:cNvSpPr txBox="1">
            <a:spLocks/>
          </p:cNvSpPr>
          <p:nvPr/>
        </p:nvSpPr>
        <p:spPr>
          <a:xfrm>
            <a:off x="476674" y="303402"/>
            <a:ext cx="11690080" cy="7298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smtClean="0">
                <a:solidFill>
                  <a:srgbClr val="CC0000"/>
                </a:solidFill>
                <a:latin typeface="Calibri" panose="020F0502020204030204" pitchFamily="34" charset="0"/>
              </a:rPr>
              <a:t>PARÇACIK FİLTRELİ YARIM YÜZ </a:t>
            </a:r>
            <a:r>
              <a:rPr lang="tr-TR" sz="3600" b="1" i="0" u="none" strike="noStrike" dirty="0" smtClean="0">
                <a:solidFill>
                  <a:srgbClr val="CC0000"/>
                </a:solidFill>
                <a:effectLst/>
                <a:latin typeface="Calibri" panose="020F0502020204030204" pitchFamily="34" charset="0"/>
              </a:rPr>
              <a:t>MASKELERİ-EN 149</a:t>
            </a:r>
            <a:endParaRPr lang="tr-TR" sz="3600" dirty="0">
              <a:solidFill>
                <a:srgbClr val="CC0000"/>
              </a:solidFill>
            </a:endParaRPr>
          </a:p>
        </p:txBody>
      </p:sp>
    </p:spTree>
    <p:extLst>
      <p:ext uri="{BB962C8B-B14F-4D97-AF65-F5344CB8AC3E}">
        <p14:creationId xmlns:p14="http://schemas.microsoft.com/office/powerpoint/2010/main" val="373654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1640</Words>
  <Application>Microsoft Office PowerPoint</Application>
  <PresentationFormat>Geniş ekran</PresentationFormat>
  <Paragraphs>390</Paragraphs>
  <Slides>17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17</vt:i4>
      </vt:variant>
    </vt:vector>
  </HeadingPairs>
  <TitlesOfParts>
    <vt:vector size="24" baseType="lpstr">
      <vt:lpstr>Arial</vt:lpstr>
      <vt:lpstr>Calibri</vt:lpstr>
      <vt:lpstr>Calibri Light</vt:lpstr>
      <vt:lpstr>Cambria</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EKOTEKS LABORATUVAR VE GÖZETİM HİZMETLERİ A.Ş.</dc:title>
  <dc:creator>Esma Demirkaya</dc:creator>
  <cp:lastModifiedBy>Ebru Inay</cp:lastModifiedBy>
  <cp:revision>84</cp:revision>
  <dcterms:created xsi:type="dcterms:W3CDTF">2020-04-16T11:13:43Z</dcterms:created>
  <dcterms:modified xsi:type="dcterms:W3CDTF">2020-05-04T16:19:13Z</dcterms:modified>
</cp:coreProperties>
</file>